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90" r:id="rId4"/>
    <p:sldId id="285" r:id="rId5"/>
    <p:sldId id="286" r:id="rId6"/>
    <p:sldId id="287" r:id="rId7"/>
    <p:sldId id="284" r:id="rId8"/>
    <p:sldId id="288" r:id="rId9"/>
    <p:sldId id="27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08">
          <p15:clr>
            <a:srgbClr val="A4A3A4"/>
          </p15:clr>
        </p15:guide>
        <p15:guide id="2" orient="horz" pos="3714">
          <p15:clr>
            <a:srgbClr val="A4A3A4"/>
          </p15:clr>
        </p15:guide>
        <p15:guide id="3" pos="2881">
          <p15:clr>
            <a:srgbClr val="A4A3A4"/>
          </p15:clr>
        </p15:guide>
        <p15:guide id="4" orient="horz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F1F"/>
    <a:srgbClr val="7BFF8A"/>
    <a:srgbClr val="3D70C1"/>
    <a:srgbClr val="2941AA"/>
    <a:srgbClr val="1E3D93"/>
    <a:srgbClr val="172E71"/>
    <a:srgbClr val="4578CB"/>
    <a:srgbClr val="303FBC"/>
    <a:srgbClr val="3040BC"/>
    <a:srgbClr val="175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42" autoAdjust="0"/>
    <p:restoredTop sz="99529" autoAdjust="0"/>
  </p:normalViewPr>
  <p:slideViewPr>
    <p:cSldViewPr snapToGrid="0" snapToObjects="1">
      <p:cViewPr varScale="1">
        <p:scale>
          <a:sx n="75" d="100"/>
          <a:sy n="75" d="100"/>
        </p:scale>
        <p:origin x="54" y="652"/>
      </p:cViewPr>
      <p:guideLst>
        <p:guide orient="horz" pos="3508"/>
        <p:guide orient="horz" pos="3714"/>
        <p:guide pos="2881"/>
        <p:guide orient="horz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259F0-CC22-DE43-AD0F-E4F4A9D4BF8E}" type="datetimeFigureOut">
              <a:t>12.11.2015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DB090-75C2-F545-AD90-B684E1BFA23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402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45871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41592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7FC2-01E4-EF44-94BC-DD7DB6E2821A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5FAE-8BA6-044A-AA56-06F71AE8A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32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7FC2-01E4-EF44-94BC-DD7DB6E2821A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5FAE-8BA6-044A-AA56-06F71AE8A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37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7FC2-01E4-EF44-94BC-DD7DB6E2821A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5FAE-8BA6-044A-AA56-06F71AE8A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25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 indent="457200">
              <a:defRPr/>
            </a:lvl2pPr>
            <a:lvl3pPr indent="914400">
              <a:defRPr/>
            </a:lvl3pPr>
            <a:lvl4pPr indent="1371600"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21804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7FC2-01E4-EF44-94BC-DD7DB6E2821A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5FAE-8BA6-044A-AA56-06F71AE8A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076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7FC2-01E4-EF44-94BC-DD7DB6E2821A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5FAE-8BA6-044A-AA56-06F71AE8A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668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7FC2-01E4-EF44-94BC-DD7DB6E2821A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5FAE-8BA6-044A-AA56-06F71AE8A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356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7FC2-01E4-EF44-94BC-DD7DB6E2821A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5FAE-8BA6-044A-AA56-06F71AE8A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10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7FC2-01E4-EF44-94BC-DD7DB6E2821A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5FAE-8BA6-044A-AA56-06F71AE8A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064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7FC2-01E4-EF44-94BC-DD7DB6E2821A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5FAE-8BA6-044A-AA56-06F71AE8A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27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7FC2-01E4-EF44-94BC-DD7DB6E2821A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5FAE-8BA6-044A-AA56-06F71AE8A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456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7FC2-01E4-EF44-94BC-DD7DB6E2821A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95FAE-8BA6-044A-AA56-06F71AE8A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338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7479E"/>
            </a:gs>
            <a:gs pos="100000">
              <a:srgbClr val="2459B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17FC2-01E4-EF44-94BC-DD7DB6E2821A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95FAE-8BA6-044A-AA56-06F71AE8A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25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esdteam@mont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54128" y="2754623"/>
            <a:ext cx="5648444" cy="684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4200" b="1" dirty="0">
                <a:solidFill>
                  <a:schemeClr val="bg1"/>
                </a:solidFill>
                <a:cs typeface="Cambria"/>
              </a:rPr>
              <a:t>MONT </a:t>
            </a:r>
            <a:r>
              <a:rPr lang="en-US" sz="4200" b="1" dirty="0" err="1" smtClean="0">
                <a:solidFill>
                  <a:schemeClr val="bg1"/>
                </a:solidFill>
                <a:cs typeface="Cambria"/>
              </a:rPr>
              <a:t>SubDisti</a:t>
            </a:r>
            <a:r>
              <a:rPr lang="ru-RU" sz="4200" b="1" dirty="0" smtClean="0">
                <a:solidFill>
                  <a:schemeClr val="bg1"/>
                </a:solidFill>
                <a:cs typeface="Cambria"/>
              </a:rPr>
              <a:t> </a:t>
            </a:r>
            <a:endParaRPr lang="en-US" sz="4200" b="1" dirty="0">
              <a:solidFill>
                <a:schemeClr val="bg1"/>
              </a:solidFill>
              <a:cs typeface="Cambr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18435" y="6165225"/>
            <a:ext cx="2329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© </a:t>
            </a:r>
            <a:r>
              <a:rPr lang="ru-RU" sz="1000" dirty="0">
                <a:solidFill>
                  <a:schemeClr val="bg1"/>
                </a:solidFill>
              </a:rPr>
              <a:t>2015 </a:t>
            </a:r>
            <a:r>
              <a:rPr lang="en-US" sz="1000" dirty="0">
                <a:solidFill>
                  <a:schemeClr val="bg1"/>
                </a:solidFill>
              </a:rPr>
              <a:t>MONT Group of Companies.</a:t>
            </a:r>
          </a:p>
          <a:p>
            <a:pPr algn="ctr"/>
            <a:r>
              <a:rPr lang="ru-RU" sz="1000" dirty="0">
                <a:solidFill>
                  <a:schemeClr val="bg1"/>
                </a:solidFill>
              </a:rPr>
              <a:t>Все права защищены</a:t>
            </a:r>
            <a:r>
              <a:rPr lang="en-US" sz="1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7" name="Rounded Rectangle 6"/>
          <p:cNvSpPr>
            <a:spLocks noChangeAspect="1"/>
          </p:cNvSpPr>
          <p:nvPr/>
        </p:nvSpPr>
        <p:spPr>
          <a:xfrm>
            <a:off x="2434861" y="2616742"/>
            <a:ext cx="4286978" cy="972770"/>
          </a:xfrm>
          <a:prstGeom prst="roundRect">
            <a:avLst>
              <a:gd name="adj" fmla="val 50000"/>
            </a:avLst>
          </a:prstGeom>
          <a:noFill/>
          <a:ln w="38100" cmpd="sng">
            <a:solidFill>
              <a:srgbClr val="FFFF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logo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96" y="6335665"/>
            <a:ext cx="904317" cy="253952"/>
          </a:xfrm>
          <a:prstGeom prst="rect">
            <a:avLst/>
          </a:prstGeom>
        </p:spPr>
      </p:pic>
      <p:pic>
        <p:nvPicPr>
          <p:cNvPr id="9" name="Picture 8" descr="logo-2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125" y="6323277"/>
            <a:ext cx="1232596" cy="266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32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>
            <a:spLocks noGrp="1"/>
          </p:cNvSpPr>
          <p:nvPr>
            <p:ph type="title"/>
          </p:nvPr>
        </p:nvSpPr>
        <p:spPr>
          <a:xfrm>
            <a:off x="2345418" y="472066"/>
            <a:ext cx="3867948" cy="604558"/>
          </a:xfrm>
        </p:spPr>
        <p:txBody>
          <a:bodyPr anchor="ctr">
            <a:normAutofit/>
          </a:bodyPr>
          <a:lstStyle/>
          <a:p>
            <a:pPr algn="ctr"/>
            <a:r>
              <a:rPr lang="ru-RU" sz="2600" dirty="0" smtClean="0">
                <a:solidFill>
                  <a:srgbClr val="FFFFFF"/>
                </a:solidFill>
                <a:latin typeface="+mn-lt"/>
              </a:rPr>
              <a:t>Группа компаний </a:t>
            </a:r>
            <a:r>
              <a:rPr lang="en-US" sz="2600" cap="all" dirty="0" smtClean="0">
                <a:solidFill>
                  <a:srgbClr val="FFFFFF"/>
                </a:solidFill>
                <a:latin typeface="+mn-lt"/>
              </a:rPr>
              <a:t>MONT</a:t>
            </a:r>
            <a:endParaRPr lang="en-US" sz="2600" cap="all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8" name="Объект 2"/>
          <p:cNvSpPr>
            <a:spLocks noGrp="1"/>
          </p:cNvSpPr>
          <p:nvPr>
            <p:ph idx="1"/>
          </p:nvPr>
        </p:nvSpPr>
        <p:spPr>
          <a:xfrm>
            <a:off x="1405148" y="1170432"/>
            <a:ext cx="6353548" cy="5352288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  <a:buClr>
                <a:srgbClr val="88FF9C"/>
              </a:buClr>
              <a:buSzPct val="80000"/>
              <a:buFont typeface="Lucida Grande"/>
              <a:buChar char="●"/>
            </a:pPr>
            <a:r>
              <a:rPr lang="ru-RU" sz="1800" dirty="0" smtClean="0">
                <a:solidFill>
                  <a:srgbClr val="FFFFFF"/>
                </a:solidFill>
              </a:rPr>
              <a:t>Один </a:t>
            </a:r>
            <a:r>
              <a:rPr lang="ru-RU" sz="1800" dirty="0">
                <a:solidFill>
                  <a:srgbClr val="FFFFFF"/>
                </a:solidFill>
              </a:rPr>
              <a:t>из крупнейших дистрибьюторов программного обеспечения в России и странах СНГ</a:t>
            </a:r>
          </a:p>
          <a:p>
            <a:pPr>
              <a:lnSpc>
                <a:spcPct val="150000"/>
              </a:lnSpc>
              <a:buClr>
                <a:srgbClr val="88FF9C"/>
              </a:buClr>
              <a:buSzPct val="80000"/>
              <a:buFont typeface="Lucida Grande"/>
              <a:buChar char="●"/>
            </a:pPr>
            <a:r>
              <a:rPr lang="ru-RU" sz="1800" dirty="0" smtClean="0">
                <a:solidFill>
                  <a:srgbClr val="FFFFFF"/>
                </a:solidFill>
              </a:rPr>
              <a:t>Более </a:t>
            </a:r>
            <a:r>
              <a:rPr lang="ru-RU" sz="1800" dirty="0">
                <a:solidFill>
                  <a:srgbClr val="FFFFFF"/>
                </a:solidFill>
              </a:rPr>
              <a:t>20 лет на рынке (с 1991г.)</a:t>
            </a:r>
          </a:p>
          <a:p>
            <a:pPr>
              <a:lnSpc>
                <a:spcPct val="150000"/>
              </a:lnSpc>
              <a:buClr>
                <a:srgbClr val="88FF9C"/>
              </a:buClr>
              <a:buSzPct val="80000"/>
              <a:buFont typeface="Lucida Grande"/>
              <a:buChar char="●"/>
            </a:pPr>
            <a:r>
              <a:rPr lang="ru-RU" sz="1800" dirty="0" smtClean="0">
                <a:solidFill>
                  <a:srgbClr val="FFFFFF"/>
                </a:solidFill>
              </a:rPr>
              <a:t>Более </a:t>
            </a:r>
            <a:r>
              <a:rPr lang="ru-RU" sz="1800" dirty="0">
                <a:solidFill>
                  <a:srgbClr val="FFFFFF"/>
                </a:solidFill>
              </a:rPr>
              <a:t>500 </a:t>
            </a:r>
            <a:r>
              <a:rPr lang="ru-RU" sz="1800" dirty="0" smtClean="0">
                <a:solidFill>
                  <a:srgbClr val="FFFFFF"/>
                </a:solidFill>
              </a:rPr>
              <a:t>сотрудников</a:t>
            </a:r>
            <a:endParaRPr lang="en-US" sz="1800" dirty="0" smtClean="0">
              <a:solidFill>
                <a:schemeClr val="bg1"/>
              </a:solidFill>
              <a:latin typeface="+mj-lt"/>
            </a:endParaRPr>
          </a:p>
          <a:p>
            <a:pPr>
              <a:lnSpc>
                <a:spcPct val="150000"/>
              </a:lnSpc>
              <a:buClr>
                <a:srgbClr val="88FF9C"/>
              </a:buClr>
              <a:buSzPct val="80000"/>
              <a:buFont typeface="Lucida Grande"/>
              <a:buChar char="●"/>
            </a:pPr>
            <a:r>
              <a:rPr lang="ru-RU" sz="1800" dirty="0" smtClean="0">
                <a:solidFill>
                  <a:srgbClr val="FFFFFF"/>
                </a:solidFill>
              </a:rPr>
              <a:t>Партнерская </a:t>
            </a:r>
            <a:r>
              <a:rPr lang="ru-RU" sz="1800" dirty="0">
                <a:solidFill>
                  <a:srgbClr val="FFFFFF"/>
                </a:solidFill>
              </a:rPr>
              <a:t>сеть - более 5000 </a:t>
            </a:r>
            <a:r>
              <a:rPr lang="ru-RU" sz="1800" dirty="0" smtClean="0">
                <a:solidFill>
                  <a:srgbClr val="FFFFFF"/>
                </a:solidFill>
              </a:rPr>
              <a:t>организаций</a:t>
            </a:r>
            <a:endParaRPr lang="en-US" sz="1800" dirty="0" smtClean="0">
              <a:solidFill>
                <a:srgbClr val="FFFFFF"/>
              </a:solidFill>
              <a:latin typeface="+mj-lt"/>
            </a:endParaRPr>
          </a:p>
          <a:p>
            <a:pPr>
              <a:lnSpc>
                <a:spcPct val="150000"/>
              </a:lnSpc>
              <a:buClr>
                <a:srgbClr val="88FF9C"/>
              </a:buClr>
              <a:buSzPct val="80000"/>
              <a:buFont typeface="Lucida Grande"/>
              <a:buChar char="●"/>
            </a:pPr>
            <a:r>
              <a:rPr lang="ru-RU" sz="1800" dirty="0" smtClean="0">
                <a:solidFill>
                  <a:srgbClr val="FFFFFF"/>
                </a:solidFill>
              </a:rPr>
              <a:t>Более </a:t>
            </a:r>
            <a:r>
              <a:rPr lang="ru-RU" sz="1800" dirty="0">
                <a:solidFill>
                  <a:srgbClr val="FFFFFF"/>
                </a:solidFill>
              </a:rPr>
              <a:t>50 крупнейших производителей программного обеспечения со всего </a:t>
            </a:r>
            <a:r>
              <a:rPr lang="ru-RU" sz="1800" dirty="0" smtClean="0">
                <a:solidFill>
                  <a:srgbClr val="FFFFFF"/>
                </a:solidFill>
              </a:rPr>
              <a:t>мира</a:t>
            </a:r>
            <a:endParaRPr lang="en-US" sz="1800" dirty="0" smtClean="0">
              <a:solidFill>
                <a:srgbClr val="FFFFFF"/>
              </a:solidFill>
            </a:endParaRPr>
          </a:p>
          <a:p>
            <a:pPr>
              <a:lnSpc>
                <a:spcPct val="150000"/>
              </a:lnSpc>
              <a:buClr>
                <a:srgbClr val="88FF9C"/>
              </a:buClr>
              <a:buSzPct val="80000"/>
              <a:buFont typeface="Lucida Grande"/>
              <a:buChar char="●"/>
            </a:pPr>
            <a:r>
              <a:rPr lang="ru-RU" sz="1800" dirty="0" smtClean="0">
                <a:solidFill>
                  <a:srgbClr val="FFFFFF"/>
                </a:solidFill>
              </a:rPr>
              <a:t>Дистрибьютор </a:t>
            </a:r>
            <a:r>
              <a:rPr lang="en-US" sz="1800">
                <a:solidFill>
                  <a:srgbClr val="FFFFFF"/>
                </a:solidFill>
              </a:rPr>
              <a:t>Microsoft</a:t>
            </a:r>
            <a:r>
              <a:rPr lang="ru-RU" sz="1800" smtClean="0">
                <a:solidFill>
                  <a:srgbClr val="FFFFFF"/>
                </a:solidFill>
              </a:rPr>
              <a:t> </a:t>
            </a:r>
            <a:r>
              <a:rPr lang="ru-RU" sz="1800" dirty="0">
                <a:solidFill>
                  <a:srgbClr val="FFFFFF"/>
                </a:solidFill>
              </a:rPr>
              <a:t>2014</a:t>
            </a:r>
            <a:r>
              <a:rPr lang="ru-RU" sz="1800" dirty="0" smtClean="0">
                <a:solidFill>
                  <a:srgbClr val="FFFFFF"/>
                </a:solidFill>
              </a:rPr>
              <a:t> </a:t>
            </a:r>
            <a:r>
              <a:rPr lang="ru-RU" sz="1800" smtClean="0">
                <a:solidFill>
                  <a:srgbClr val="FFFFFF"/>
                </a:solidFill>
              </a:rPr>
              <a:t>года по </a:t>
            </a:r>
            <a:r>
              <a:rPr lang="ru-RU" sz="1800" dirty="0">
                <a:solidFill>
                  <a:srgbClr val="FFFFFF"/>
                </a:solidFill>
              </a:rPr>
              <a:t>направлению </a:t>
            </a:r>
            <a:r>
              <a:rPr lang="en-US" sz="1800" dirty="0" smtClean="0">
                <a:solidFill>
                  <a:srgbClr val="FFFFFF"/>
                </a:solidFill>
              </a:rPr>
              <a:t>ESD</a:t>
            </a:r>
          </a:p>
          <a:p>
            <a:pPr>
              <a:lnSpc>
                <a:spcPct val="150000"/>
              </a:lnSpc>
              <a:buClr>
                <a:srgbClr val="88FF9C"/>
              </a:buClr>
              <a:buSzPct val="80000"/>
              <a:buFont typeface="Lucida Grande"/>
              <a:buChar char="●"/>
            </a:pPr>
            <a:r>
              <a:rPr lang="ru-RU" sz="1800" dirty="0" smtClean="0">
                <a:solidFill>
                  <a:srgbClr val="FFFFFF"/>
                </a:solidFill>
              </a:rPr>
              <a:t>15 </a:t>
            </a:r>
            <a:r>
              <a:rPr lang="ru-RU" sz="1800" dirty="0">
                <a:solidFill>
                  <a:srgbClr val="FFFFFF"/>
                </a:solidFill>
              </a:rPr>
              <a:t>филиалов и 28 торговых представителей на территории России и </a:t>
            </a:r>
            <a:r>
              <a:rPr lang="ru-RU" sz="1800" dirty="0" smtClean="0">
                <a:solidFill>
                  <a:srgbClr val="FFFFFF"/>
                </a:solidFill>
              </a:rPr>
              <a:t>в странах </a:t>
            </a:r>
            <a:r>
              <a:rPr lang="ru-RU" sz="1800" dirty="0">
                <a:solidFill>
                  <a:srgbClr val="FFFFFF"/>
                </a:solidFill>
              </a:rPr>
              <a:t>СНГ (Азербайджан, Армения, Беларусь, Грузия, Казахстан, Киргизия, Монголия, Украина)</a:t>
            </a:r>
          </a:p>
          <a:p>
            <a:pPr>
              <a:lnSpc>
                <a:spcPct val="150000"/>
              </a:lnSpc>
              <a:buClr>
                <a:srgbClr val="88FF9C"/>
              </a:buClr>
              <a:buSzPct val="80000"/>
              <a:buFont typeface="Lucida Grande"/>
              <a:buChar char="●"/>
            </a:pPr>
            <a:endParaRPr lang="ru-RU" sz="1800" dirty="0">
              <a:solidFill>
                <a:srgbClr val="FFFFFF"/>
              </a:solidFill>
            </a:endParaRPr>
          </a:p>
        </p:txBody>
      </p:sp>
      <p:sp>
        <p:nvSpPr>
          <p:cNvPr id="19" name="Rounded Rectangle 18"/>
          <p:cNvSpPr>
            <a:spLocks noChangeAspect="1"/>
          </p:cNvSpPr>
          <p:nvPr/>
        </p:nvSpPr>
        <p:spPr>
          <a:xfrm>
            <a:off x="2353056" y="505336"/>
            <a:ext cx="3828287" cy="572164"/>
          </a:xfrm>
          <a:prstGeom prst="roundRect">
            <a:avLst>
              <a:gd name="adj" fmla="val 50000"/>
            </a:avLst>
          </a:prstGeom>
          <a:noFill/>
          <a:ln w="38100" cmpd="sng">
            <a:solidFill>
              <a:srgbClr val="3D70C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logo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96" y="6335665"/>
            <a:ext cx="904317" cy="253952"/>
          </a:xfrm>
          <a:prstGeom prst="rect">
            <a:avLst/>
          </a:prstGeom>
        </p:spPr>
      </p:pic>
      <p:pic>
        <p:nvPicPr>
          <p:cNvPr id="8" name="Picture 7" descr="logo-2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125" y="6323277"/>
            <a:ext cx="1232596" cy="266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91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040BC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/>
        </p:nvSpPr>
        <p:spPr>
          <a:xfrm>
            <a:off x="1770173" y="459971"/>
            <a:ext cx="5619352" cy="523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ru-RU" sz="2600" kern="0" dirty="0" smtClean="0">
                <a:solidFill>
                  <a:srgbClr val="FFFFFF"/>
                </a:solidFill>
                <a:sym typeface="Arial"/>
              </a:rPr>
              <a:t>Особенности продуктов </a:t>
            </a:r>
            <a:r>
              <a:rPr lang="en-US" sz="2600" kern="0" dirty="0" smtClean="0">
                <a:solidFill>
                  <a:srgbClr val="FFFFFF"/>
                </a:solidFill>
                <a:sym typeface="Arial"/>
              </a:rPr>
              <a:t>MS ESD</a:t>
            </a:r>
            <a:r>
              <a:rPr lang="en-US" sz="2600" dirty="0" smtClean="0">
                <a:solidFill>
                  <a:srgbClr val="FFFFFF"/>
                </a:solidFill>
              </a:rPr>
              <a:t> </a:t>
            </a:r>
            <a:endParaRPr lang="en-US" sz="2600" kern="0" dirty="0">
              <a:solidFill>
                <a:srgbClr val="FFFFFF"/>
              </a:solidFill>
              <a:cs typeface="Arial"/>
              <a:sym typeface="Arial"/>
            </a:endParaRPr>
          </a:p>
        </p:txBody>
      </p:sp>
      <p:sp>
        <p:nvSpPr>
          <p:cNvPr id="34" name="Shape 34"/>
          <p:cNvSpPr txBox="1"/>
          <p:nvPr/>
        </p:nvSpPr>
        <p:spPr>
          <a:xfrm>
            <a:off x="2035519" y="1530094"/>
            <a:ext cx="5873589" cy="2056984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r>
              <a:rPr lang="ru-RU" sz="1600" kern="0" dirty="0" smtClean="0">
                <a:solidFill>
                  <a:srgbClr val="88FF9C"/>
                </a:solidFill>
                <a:sym typeface="Arial"/>
              </a:rPr>
              <a:t>Вид поставки</a:t>
            </a:r>
            <a:endParaRPr lang="en-US" sz="1600" kern="0" dirty="0" smtClean="0">
              <a:solidFill>
                <a:srgbClr val="88FF9C"/>
              </a:solidFill>
              <a:sym typeface="Arial"/>
            </a:endParaRPr>
          </a:p>
          <a:p>
            <a:r>
              <a:rPr lang="ru-RU" sz="1600" kern="0" dirty="0" smtClean="0">
                <a:solidFill>
                  <a:srgbClr val="FFFFFF"/>
                </a:solidFill>
                <a:sym typeface="Arial"/>
              </a:rPr>
              <a:t>Неименной ключ, не требующий при покупке заполнения форм с персональными данными пользователя</a:t>
            </a:r>
            <a:endParaRPr lang="en-US" sz="1600" kern="0" dirty="0" smtClean="0">
              <a:solidFill>
                <a:srgbClr val="FFFFFF"/>
              </a:solidFill>
              <a:sym typeface="Arial"/>
            </a:endParaRPr>
          </a:p>
          <a:p>
            <a:pPr lvl="0"/>
            <a:endParaRPr lang="en-US" sz="1600" dirty="0" smtClean="0">
              <a:solidFill>
                <a:srgbClr val="FFFFFF"/>
              </a:solidFill>
            </a:endParaRPr>
          </a:p>
          <a:p>
            <a:pPr lvl="0"/>
            <a:r>
              <a:rPr lang="ru-RU" sz="1600" dirty="0" smtClean="0">
                <a:solidFill>
                  <a:srgbClr val="88FF9C"/>
                </a:solidFill>
              </a:rPr>
              <a:t>Содержимое заказа</a:t>
            </a:r>
            <a:endParaRPr lang="en-US" sz="1600" dirty="0" smtClean="0">
              <a:solidFill>
                <a:srgbClr val="88FF9C"/>
              </a:solidFill>
            </a:endParaRPr>
          </a:p>
          <a:p>
            <a:pPr lvl="0"/>
            <a:r>
              <a:rPr lang="ru-RU" sz="1600" dirty="0" smtClean="0">
                <a:solidFill>
                  <a:srgbClr val="FFFFFF"/>
                </a:solidFill>
              </a:rPr>
              <a:t>Цифро-буквенный код 5х5, ссылка для загрузки дистрибутива и инструкция по установке программного обеспечения в электронном виде</a:t>
            </a:r>
            <a:endParaRPr lang="en-US" sz="1600" dirty="0" smtClean="0">
              <a:solidFill>
                <a:srgbClr val="FFFFFF"/>
              </a:solidFill>
            </a:endParaRPr>
          </a:p>
          <a:p>
            <a:endParaRPr lang="en-US" sz="1600" dirty="0" smtClean="0">
              <a:solidFill>
                <a:srgbClr val="FFFFFF"/>
              </a:solidFill>
            </a:endParaRPr>
          </a:p>
          <a:p>
            <a:r>
              <a:rPr lang="ru-RU" sz="1600" dirty="0" smtClean="0">
                <a:solidFill>
                  <a:srgbClr val="88FF9C"/>
                </a:solidFill>
              </a:rPr>
              <a:t>Время поставки</a:t>
            </a:r>
            <a:endParaRPr lang="en-US" sz="1600" dirty="0" smtClean="0">
              <a:solidFill>
                <a:srgbClr val="88FF9C"/>
              </a:solidFill>
            </a:endParaRPr>
          </a:p>
          <a:p>
            <a:r>
              <a:rPr lang="ru-RU" sz="1600" dirty="0" smtClean="0">
                <a:solidFill>
                  <a:srgbClr val="FFFFFF"/>
                </a:solidFill>
              </a:rPr>
              <a:t>Мгновенная доставка электронных ключей без ограничений по количеству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66830" y="4821758"/>
            <a:ext cx="5680270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fontAlgn="base">
              <a:lnSpc>
                <a:spcPct val="120000"/>
              </a:lnSpc>
              <a:buClr>
                <a:srgbClr val="88FF9C"/>
              </a:buClr>
              <a:buFont typeface="Lucida Grande"/>
              <a:buChar char="●"/>
            </a:pPr>
            <a:r>
              <a:rPr lang="en-US" sz="1600" dirty="0">
                <a:solidFill>
                  <a:srgbClr val="FFFFFF"/>
                </a:solidFill>
              </a:rPr>
              <a:t>EULA: </a:t>
            </a:r>
            <a:r>
              <a:rPr lang="ru-RU" sz="1600" dirty="0" smtClean="0">
                <a:solidFill>
                  <a:srgbClr val="FFFFFF"/>
                </a:solidFill>
              </a:rPr>
              <a:t>то же соглашение конечного пользователя, что и для коробок</a:t>
            </a:r>
            <a:endParaRPr lang="en-US" sz="1600" dirty="0" smtClean="0">
              <a:solidFill>
                <a:srgbClr val="FFFFFF"/>
              </a:solidFill>
            </a:endParaRPr>
          </a:p>
          <a:p>
            <a:pPr marL="285750" indent="-285750" fontAlgn="base">
              <a:lnSpc>
                <a:spcPct val="120000"/>
              </a:lnSpc>
              <a:buClr>
                <a:srgbClr val="88FF9C"/>
              </a:buClr>
              <a:buFont typeface="Lucida Grande"/>
              <a:buChar char="●"/>
            </a:pPr>
            <a:r>
              <a:rPr lang="ru-RU" sz="1600" dirty="0" smtClean="0">
                <a:solidFill>
                  <a:srgbClr val="FFFFFF"/>
                </a:solidFill>
              </a:rPr>
              <a:t>Отсутствие ненужных дисков и бумаги</a:t>
            </a:r>
            <a:endParaRPr lang="en-US" sz="1600" dirty="0">
              <a:solidFill>
                <a:srgbClr val="FFFFFF"/>
              </a:solidFill>
            </a:endParaRPr>
          </a:p>
          <a:p>
            <a:pPr marL="285750" indent="-285750" fontAlgn="base">
              <a:lnSpc>
                <a:spcPct val="120000"/>
              </a:lnSpc>
              <a:buClr>
                <a:srgbClr val="88FF9C"/>
              </a:buClr>
              <a:buFont typeface="Lucida Grande"/>
              <a:buChar char="●"/>
            </a:pPr>
            <a:r>
              <a:rPr lang="ru-RU" sz="1600" dirty="0" err="1" smtClean="0">
                <a:solidFill>
                  <a:srgbClr val="FFFFFF"/>
                </a:solidFill>
              </a:rPr>
              <a:t>Экологичность</a:t>
            </a:r>
            <a:endParaRPr lang="en-US" sz="1600" dirty="0" smtClean="0">
              <a:solidFill>
                <a:srgbClr val="FFFFFF"/>
              </a:solidFill>
            </a:endParaRPr>
          </a:p>
          <a:p>
            <a:pPr marL="285750" indent="-285750">
              <a:lnSpc>
                <a:spcPct val="120000"/>
              </a:lnSpc>
              <a:buClr>
                <a:srgbClr val="88FF9C"/>
              </a:buClr>
              <a:buFont typeface="Lucida Grande"/>
              <a:buChar char="●"/>
            </a:pPr>
            <a:r>
              <a:rPr lang="ru-RU" sz="1600" dirty="0" smtClean="0">
                <a:solidFill>
                  <a:srgbClr val="FFFFFF"/>
                </a:solidFill>
              </a:rPr>
              <a:t>Функционал ничем не отличается от коробочных версий</a:t>
            </a:r>
            <a:endParaRPr lang="en-US" sz="1600" dirty="0">
              <a:solidFill>
                <a:srgbClr val="FFFFFF"/>
              </a:solidFill>
            </a:endParaRPr>
          </a:p>
          <a:p>
            <a:pPr marL="285750" indent="-285750">
              <a:lnSpc>
                <a:spcPct val="120000"/>
              </a:lnSpc>
              <a:buClr>
                <a:srgbClr val="88FF9C"/>
              </a:buClr>
              <a:buFont typeface="Lucida Grande"/>
              <a:buChar char="●"/>
            </a:pPr>
            <a:r>
              <a:rPr lang="ru-RU" sz="1600" dirty="0" smtClean="0">
                <a:solidFill>
                  <a:srgbClr val="FFFFFF"/>
                </a:solidFill>
              </a:rPr>
              <a:t>Всегда актуальная версия продукта</a:t>
            </a: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99191" y="4128325"/>
            <a:ext cx="61613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kern="0" dirty="0" smtClean="0">
                <a:solidFill>
                  <a:srgbClr val="FFFFFF"/>
                </a:solidFill>
                <a:sym typeface="Arial"/>
              </a:rPr>
              <a:t>Преимущества электронных ключей</a:t>
            </a:r>
            <a:endParaRPr lang="en-US" sz="2600" dirty="0">
              <a:solidFill>
                <a:srgbClr val="FFFFFF"/>
              </a:solidFill>
            </a:endParaRPr>
          </a:p>
        </p:txBody>
      </p:sp>
      <p:sp>
        <p:nvSpPr>
          <p:cNvPr id="9" name="Rounded Rectangle 8"/>
          <p:cNvSpPr>
            <a:spLocks noChangeAspect="1"/>
          </p:cNvSpPr>
          <p:nvPr/>
        </p:nvSpPr>
        <p:spPr>
          <a:xfrm>
            <a:off x="2085359" y="457811"/>
            <a:ext cx="4873459" cy="572164"/>
          </a:xfrm>
          <a:prstGeom prst="roundRect">
            <a:avLst>
              <a:gd name="adj" fmla="val 50000"/>
            </a:avLst>
          </a:prstGeom>
          <a:noFill/>
          <a:ln w="38100" cmpd="sng">
            <a:solidFill>
              <a:srgbClr val="3D70C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>
            <a:spLocks noChangeAspect="1"/>
          </p:cNvSpPr>
          <p:nvPr/>
        </p:nvSpPr>
        <p:spPr>
          <a:xfrm>
            <a:off x="1703405" y="4105749"/>
            <a:ext cx="5722695" cy="572164"/>
          </a:xfrm>
          <a:prstGeom prst="roundRect">
            <a:avLst>
              <a:gd name="adj" fmla="val 50000"/>
            </a:avLst>
          </a:prstGeom>
          <a:noFill/>
          <a:ln w="38100" cmpd="sng">
            <a:solidFill>
              <a:srgbClr val="3D70C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logo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96" y="6335665"/>
            <a:ext cx="904317" cy="253952"/>
          </a:xfrm>
          <a:prstGeom prst="rect">
            <a:avLst/>
          </a:prstGeom>
        </p:spPr>
      </p:pic>
      <p:pic>
        <p:nvPicPr>
          <p:cNvPr id="13" name="Picture 12" descr="logo-2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125" y="6323277"/>
            <a:ext cx="1232596" cy="266340"/>
          </a:xfrm>
          <a:prstGeom prst="rect">
            <a:avLst/>
          </a:prstGeom>
        </p:spPr>
      </p:pic>
      <p:pic>
        <p:nvPicPr>
          <p:cNvPr id="2" name="Picture 1" descr="icon1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206" y="2332078"/>
            <a:ext cx="567387" cy="573061"/>
          </a:xfrm>
          <a:prstGeom prst="rect">
            <a:avLst/>
          </a:prstGeom>
        </p:spPr>
      </p:pic>
      <p:pic>
        <p:nvPicPr>
          <p:cNvPr id="3" name="Picture 2" descr="icon2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935" y="3201821"/>
            <a:ext cx="565928" cy="582906"/>
          </a:xfrm>
          <a:prstGeom prst="rect">
            <a:avLst/>
          </a:prstGeom>
        </p:spPr>
      </p:pic>
      <p:pic>
        <p:nvPicPr>
          <p:cNvPr id="5" name="Picture 4" descr="icon3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9467" y="1363157"/>
            <a:ext cx="568864" cy="58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3328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45797" y="605121"/>
            <a:ext cx="3678724" cy="727970"/>
          </a:xfrm>
        </p:spPr>
        <p:txBody>
          <a:bodyPr anchor="ctr">
            <a:noAutofit/>
          </a:bodyPr>
          <a:lstStyle/>
          <a:p>
            <a:pPr algn="ctr"/>
            <a:r>
              <a:rPr lang="ru-RU" sz="2600" kern="0" dirty="0" smtClean="0">
                <a:solidFill>
                  <a:srgbClr val="FFFFFF"/>
                </a:solidFill>
                <a:latin typeface="+mn-lt"/>
                <a:sym typeface="Arial"/>
              </a:rPr>
              <a:t>О проекте</a:t>
            </a:r>
            <a:r>
              <a:rPr lang="en-US" sz="2600" kern="0" dirty="0" smtClean="0">
                <a:solidFill>
                  <a:srgbClr val="FFFFFF"/>
                </a:solidFill>
                <a:latin typeface="+mn-lt"/>
                <a:sym typeface="Arial"/>
              </a:rPr>
              <a:t> </a:t>
            </a:r>
            <a:r>
              <a:rPr lang="en-US" sz="2600" kern="0" dirty="0" err="1" smtClean="0">
                <a:solidFill>
                  <a:srgbClr val="FFFFFF"/>
                </a:solidFill>
                <a:latin typeface="+mn-lt"/>
                <a:sym typeface="Arial"/>
              </a:rPr>
              <a:t>SubDisti</a:t>
            </a:r>
            <a:r>
              <a:rPr sz="2600" dirty="0">
                <a:solidFill>
                  <a:srgbClr val="FFFFFF"/>
                </a:solidFill>
                <a:latin typeface="+mn-lt"/>
              </a:rPr>
              <a:t/>
            </a:r>
            <a:br>
              <a:rPr sz="2600" dirty="0">
                <a:solidFill>
                  <a:srgbClr val="FFFFFF"/>
                </a:solidFill>
                <a:latin typeface="+mn-lt"/>
              </a:rPr>
            </a:br>
            <a:endParaRPr lang="en-US" sz="26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6927" y="1999796"/>
            <a:ext cx="6520622" cy="3032391"/>
          </a:xfrm>
        </p:spPr>
        <p:txBody>
          <a:bodyPr anchor="ctr">
            <a:normAutofit/>
          </a:bodyPr>
          <a:lstStyle/>
          <a:p>
            <a:pPr marL="357188" indent="-357188">
              <a:lnSpc>
                <a:spcPct val="100000"/>
              </a:lnSpc>
              <a:buClr>
                <a:srgbClr val="88FF9C"/>
              </a:buClr>
              <a:buSzPct val="100000"/>
              <a:buFont typeface="Lucida Grande"/>
              <a:buChar char="●"/>
            </a:pPr>
            <a:r>
              <a:rPr lang="ru-RU" sz="1800" dirty="0" smtClean="0">
                <a:solidFill>
                  <a:srgbClr val="FFFFFF"/>
                </a:solidFill>
              </a:rPr>
              <a:t>Продажа электронных ключей дистрибьюторам </a:t>
            </a:r>
            <a:r>
              <a:rPr lang="en-US" sz="1800" dirty="0" smtClean="0">
                <a:solidFill>
                  <a:srgbClr val="FFFFFF"/>
                </a:solidFill>
              </a:rPr>
              <a:t>Microsoft</a:t>
            </a:r>
            <a:r>
              <a:rPr lang="ru-RU" sz="1800" dirty="0" smtClean="0">
                <a:solidFill>
                  <a:srgbClr val="FFFFFF"/>
                </a:solidFill>
              </a:rPr>
              <a:t>, не имеющим собственной технологической платформы, обеспечивающей размещение, обработку и доставку электронных заказов</a:t>
            </a:r>
            <a:endParaRPr lang="en-US" sz="1800" dirty="0" smtClean="0">
              <a:solidFill>
                <a:srgbClr val="FFFFFF"/>
              </a:solidFill>
              <a:cs typeface="Calibri"/>
            </a:endParaRPr>
          </a:p>
          <a:p>
            <a:pPr marL="0" indent="0">
              <a:lnSpc>
                <a:spcPct val="100000"/>
              </a:lnSpc>
              <a:buClr>
                <a:srgbClr val="88FF9C"/>
              </a:buClr>
              <a:buSzPct val="100000"/>
              <a:buNone/>
            </a:pPr>
            <a:endParaRPr lang="en-US" sz="1800" dirty="0" smtClean="0">
              <a:solidFill>
                <a:srgbClr val="FFFFFF"/>
              </a:solidFill>
              <a:cs typeface="Calibri"/>
            </a:endParaRPr>
          </a:p>
          <a:p>
            <a:pPr marL="357188" indent="-357188">
              <a:lnSpc>
                <a:spcPct val="100000"/>
              </a:lnSpc>
              <a:buClr>
                <a:srgbClr val="88FF9C"/>
              </a:buClr>
              <a:buSzPct val="100000"/>
              <a:buFont typeface="Lucida Grande"/>
              <a:buChar char="●"/>
            </a:pPr>
            <a:r>
              <a:rPr lang="ru-RU" sz="1800" dirty="0" smtClean="0">
                <a:solidFill>
                  <a:srgbClr val="FFFFFF"/>
                </a:solidFill>
              </a:rPr>
              <a:t>Предоставление доступа к платформе </a:t>
            </a:r>
            <a:r>
              <a:rPr lang="en-US" sz="1800" dirty="0" smtClean="0">
                <a:solidFill>
                  <a:srgbClr val="FFFFFF"/>
                </a:solidFill>
              </a:rPr>
              <a:t>MONT Webstore, </a:t>
            </a:r>
            <a:r>
              <a:rPr lang="ru-RU" sz="1800" dirty="0" smtClean="0">
                <a:solidFill>
                  <a:srgbClr val="FFFFFF"/>
                </a:solidFill>
              </a:rPr>
              <a:t>интегрированной с сервисом </a:t>
            </a:r>
            <a:r>
              <a:rPr lang="ru-RU" sz="1800" dirty="0" err="1" smtClean="0">
                <a:solidFill>
                  <a:srgbClr val="FFFFFF"/>
                </a:solidFill>
              </a:rPr>
              <a:t>вендора</a:t>
            </a:r>
            <a:r>
              <a:rPr lang="ru-RU" sz="1800" dirty="0" smtClean="0">
                <a:solidFill>
                  <a:srgbClr val="FFFFFF"/>
                </a:solidFill>
              </a:rPr>
              <a:t> по генерации ключей</a:t>
            </a:r>
            <a:endParaRPr lang="en-US" sz="1800" dirty="0" smtClean="0">
              <a:solidFill>
                <a:srgbClr val="FFFFFF"/>
              </a:solidFill>
              <a:cs typeface="Calibri"/>
            </a:endParaRPr>
          </a:p>
          <a:p>
            <a:pPr marL="357188" indent="-357188">
              <a:lnSpc>
                <a:spcPct val="100000"/>
              </a:lnSpc>
              <a:buClr>
                <a:srgbClr val="88FF9C"/>
              </a:buClr>
              <a:buSzPct val="100000"/>
              <a:buFont typeface="Lucida Grande"/>
              <a:buChar char="●"/>
            </a:pPr>
            <a:endParaRPr lang="en-US" sz="1800" dirty="0" smtClean="0">
              <a:solidFill>
                <a:srgbClr val="FFFFFF"/>
              </a:solidFill>
              <a:cs typeface="Calibri"/>
            </a:endParaRPr>
          </a:p>
          <a:p>
            <a:pPr marL="357188" indent="-357188">
              <a:lnSpc>
                <a:spcPct val="100000"/>
              </a:lnSpc>
              <a:buClr>
                <a:srgbClr val="88FF9C"/>
              </a:buClr>
              <a:buSzPct val="100000"/>
              <a:buFont typeface="Lucida Grande"/>
              <a:buChar char="●"/>
            </a:pPr>
            <a:r>
              <a:rPr lang="ru-RU" sz="1800" dirty="0" smtClean="0">
                <a:solidFill>
                  <a:srgbClr val="FFFFFF"/>
                </a:solidFill>
              </a:rPr>
              <a:t>Компания </a:t>
            </a:r>
            <a:r>
              <a:rPr lang="en-US" sz="1800" dirty="0" err="1" smtClean="0">
                <a:solidFill>
                  <a:srgbClr val="FFFFFF"/>
                </a:solidFill>
              </a:rPr>
              <a:t>SubDisti</a:t>
            </a:r>
            <a:r>
              <a:rPr lang="ru-RU" sz="1800" dirty="0" smtClean="0">
                <a:solidFill>
                  <a:srgbClr val="FFFFFF"/>
                </a:solidFill>
              </a:rPr>
              <a:t> работает по прямому договору с </a:t>
            </a:r>
            <a:r>
              <a:rPr lang="en-US" sz="1800" dirty="0" smtClean="0">
                <a:solidFill>
                  <a:srgbClr val="FFFFFF"/>
                </a:solidFill>
              </a:rPr>
              <a:t>Microsoft </a:t>
            </a:r>
            <a:endParaRPr lang="en-US" sz="1800" dirty="0" smtClean="0">
              <a:solidFill>
                <a:srgbClr val="FFFFFF"/>
              </a:solidFill>
              <a:cs typeface="Calibri"/>
            </a:endParaRPr>
          </a:p>
          <a:p>
            <a:pPr>
              <a:lnSpc>
                <a:spcPct val="100000"/>
              </a:lnSpc>
              <a:buClr>
                <a:srgbClr val="88FF9C"/>
              </a:buClr>
              <a:buSzPct val="100000"/>
              <a:buFont typeface="Lucida Grande"/>
              <a:buChar char="●"/>
            </a:pPr>
            <a:endParaRPr lang="en-US" sz="1800" dirty="0">
              <a:solidFill>
                <a:srgbClr val="FFFFFF"/>
              </a:solidFill>
              <a:cs typeface="Calibri"/>
            </a:endParaRPr>
          </a:p>
          <a:p>
            <a:pPr>
              <a:lnSpc>
                <a:spcPct val="100000"/>
              </a:lnSpc>
              <a:buClr>
                <a:srgbClr val="88FF9C"/>
              </a:buClr>
              <a:buSzPct val="100000"/>
              <a:buFont typeface="Lucida Grande"/>
              <a:buChar char="●"/>
            </a:pPr>
            <a:endParaRPr lang="en-US" sz="1800" dirty="0" smtClean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4" name="Rounded Rectangle 3"/>
          <p:cNvSpPr>
            <a:spLocks noChangeAspect="1"/>
          </p:cNvSpPr>
          <p:nvPr/>
        </p:nvSpPr>
        <p:spPr>
          <a:xfrm>
            <a:off x="2733117" y="500954"/>
            <a:ext cx="3704084" cy="572164"/>
          </a:xfrm>
          <a:prstGeom prst="roundRect">
            <a:avLst>
              <a:gd name="adj" fmla="val 50000"/>
            </a:avLst>
          </a:prstGeom>
          <a:noFill/>
          <a:ln w="38100" cmpd="sng">
            <a:solidFill>
              <a:srgbClr val="3D70C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ogo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96" y="6335665"/>
            <a:ext cx="904317" cy="253952"/>
          </a:xfrm>
          <a:prstGeom prst="rect">
            <a:avLst/>
          </a:prstGeom>
        </p:spPr>
      </p:pic>
      <p:pic>
        <p:nvPicPr>
          <p:cNvPr id="7" name="Picture 6" descr="logo-2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125" y="6323277"/>
            <a:ext cx="1232596" cy="266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15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03FB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Заголовок 1"/>
          <p:cNvSpPr txBox="1">
            <a:spLocks/>
          </p:cNvSpPr>
          <p:nvPr/>
        </p:nvSpPr>
        <p:spPr>
          <a:xfrm>
            <a:off x="1840992" y="475808"/>
            <a:ext cx="4974902" cy="44686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dirty="0" smtClean="0">
                <a:solidFill>
                  <a:srgbClr val="FFFFFF"/>
                </a:solidFill>
                <a:latin typeface="+mn-lt"/>
              </a:rPr>
              <a:t>Преимущества проекта </a:t>
            </a:r>
            <a:r>
              <a:rPr lang="en-US" sz="2600" dirty="0" err="1" smtClean="0">
                <a:solidFill>
                  <a:srgbClr val="FFFFFF"/>
                </a:solidFill>
                <a:latin typeface="+mn-lt"/>
              </a:rPr>
              <a:t>SubDisti</a:t>
            </a:r>
            <a:endParaRPr lang="en-US" sz="26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9" name="Объект 2"/>
          <p:cNvSpPr txBox="1">
            <a:spLocks/>
          </p:cNvSpPr>
          <p:nvPr/>
        </p:nvSpPr>
        <p:spPr>
          <a:xfrm>
            <a:off x="1110039" y="1391920"/>
            <a:ext cx="6894554" cy="139826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buClr>
                <a:srgbClr val="88FF9C"/>
              </a:buClr>
              <a:buSzPct val="70000"/>
              <a:buFont typeface="Lucida Grande"/>
              <a:buChar char="●"/>
            </a:pPr>
            <a:endParaRPr lang="en-US" sz="1600" dirty="0" smtClean="0">
              <a:solidFill>
                <a:srgbClr val="FFFFFF"/>
              </a:solidFill>
            </a:endParaRPr>
          </a:p>
        </p:txBody>
      </p:sp>
      <p:sp>
        <p:nvSpPr>
          <p:cNvPr id="15" name="Rounded Rectangle 14"/>
          <p:cNvSpPr>
            <a:spLocks noChangeAspect="1"/>
          </p:cNvSpPr>
          <p:nvPr/>
        </p:nvSpPr>
        <p:spPr>
          <a:xfrm>
            <a:off x="1828800" y="419820"/>
            <a:ext cx="5051535" cy="572164"/>
          </a:xfrm>
          <a:prstGeom prst="roundRect">
            <a:avLst>
              <a:gd name="adj" fmla="val 50000"/>
            </a:avLst>
          </a:prstGeom>
          <a:noFill/>
          <a:ln w="38100" cmpd="sng">
            <a:solidFill>
              <a:srgbClr val="3D70C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96" y="6335665"/>
            <a:ext cx="904317" cy="253952"/>
          </a:xfrm>
          <a:prstGeom prst="rect">
            <a:avLst/>
          </a:prstGeom>
        </p:spPr>
      </p:pic>
      <p:pic>
        <p:nvPicPr>
          <p:cNvPr id="12" name="Picture 11" descr="logo-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125" y="6323277"/>
            <a:ext cx="1232596" cy="26634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84630" y="4522536"/>
            <a:ext cx="7385787" cy="1610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buClr>
                <a:srgbClr val="88FF9C"/>
              </a:buClr>
              <a:buSzPct val="70000"/>
              <a:buFont typeface="Lucida Grande"/>
              <a:buChar char="●"/>
            </a:pP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ru-RU" sz="1600" dirty="0" smtClean="0">
                <a:solidFill>
                  <a:srgbClr val="FFFFFF"/>
                </a:solidFill>
              </a:rPr>
              <a:t>Не требуются ресурсы на разработку платформы, развитие и ее поддержку</a:t>
            </a:r>
            <a:endParaRPr lang="en-US" sz="1600" dirty="0">
              <a:solidFill>
                <a:srgbClr val="FFFFFF"/>
              </a:solidFill>
            </a:endParaRPr>
          </a:p>
          <a:p>
            <a:pPr>
              <a:spcBef>
                <a:spcPts val="1000"/>
              </a:spcBef>
              <a:buClr>
                <a:srgbClr val="88FF9C"/>
              </a:buClr>
              <a:buSzPct val="70000"/>
              <a:buFont typeface="Lucida Grande"/>
              <a:buChar char="●"/>
            </a:pPr>
            <a:r>
              <a:rPr lang="en-US" sz="1600" dirty="0" smtClean="0">
                <a:solidFill>
                  <a:srgbClr val="FFFFFF"/>
                </a:solidFill>
              </a:rPr>
              <a:t> </a:t>
            </a:r>
            <a:r>
              <a:rPr lang="ru-RU" sz="1600" dirty="0" smtClean="0">
                <a:solidFill>
                  <a:srgbClr val="FFFFFF"/>
                </a:solidFill>
              </a:rPr>
              <a:t>Минимальные затраты на открытие и обслуживание нового направления продаж</a:t>
            </a:r>
            <a:endParaRPr lang="en-US" sz="1600" dirty="0">
              <a:solidFill>
                <a:srgbClr val="FFFFFF"/>
              </a:solidFill>
            </a:endParaRPr>
          </a:p>
          <a:p>
            <a:pPr>
              <a:spcBef>
                <a:spcPts val="1000"/>
              </a:spcBef>
              <a:buClr>
                <a:srgbClr val="88FF9C"/>
              </a:buClr>
              <a:buSzPct val="70000"/>
              <a:buFont typeface="Lucida Grande"/>
              <a:buChar char="●"/>
            </a:pPr>
            <a:r>
              <a:rPr lang="en-US" sz="1600" dirty="0" smtClean="0">
                <a:solidFill>
                  <a:srgbClr val="FFFFFF"/>
                </a:solidFill>
              </a:rPr>
              <a:t> </a:t>
            </a:r>
            <a:r>
              <a:rPr lang="ru-RU" sz="1600" dirty="0" smtClean="0">
                <a:solidFill>
                  <a:srgbClr val="FFFFFF"/>
                </a:solidFill>
              </a:rPr>
              <a:t>Возможность заказа неограниченного количества ключей без необходимости содержать склад</a:t>
            </a:r>
            <a:endParaRPr lang="en-US" sz="1600" dirty="0">
              <a:solidFill>
                <a:srgbClr val="FFFFFF"/>
              </a:solidFill>
            </a:endParaRPr>
          </a:p>
        </p:txBody>
      </p:sp>
      <p:pic>
        <p:nvPicPr>
          <p:cNvPr id="6" name="Picture 5" descr="sd2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56" y="1310699"/>
            <a:ext cx="7203888" cy="3151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48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03FB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Объект 2"/>
          <p:cNvSpPr txBox="1">
            <a:spLocks/>
          </p:cNvSpPr>
          <p:nvPr/>
        </p:nvSpPr>
        <p:spPr>
          <a:xfrm>
            <a:off x="970056" y="4336928"/>
            <a:ext cx="6816758" cy="20394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buClr>
                <a:srgbClr val="88FF9C"/>
              </a:buClr>
              <a:buSzPct val="70000"/>
              <a:buFont typeface="Lucida Grande"/>
              <a:buChar char="●"/>
            </a:pPr>
            <a:r>
              <a:rPr lang="ru-RU" sz="1600" dirty="0" smtClean="0">
                <a:solidFill>
                  <a:srgbClr val="FFFFFF"/>
                </a:solidFill>
              </a:rPr>
              <a:t>Работа в режиме 24</a:t>
            </a:r>
            <a:r>
              <a:rPr lang="en-US" sz="1600" dirty="0" smtClean="0">
                <a:solidFill>
                  <a:srgbClr val="FFFFFF"/>
                </a:solidFill>
              </a:rPr>
              <a:t>/7 </a:t>
            </a:r>
            <a:endParaRPr lang="ru-RU" sz="1600" dirty="0" smtClean="0">
              <a:solidFill>
                <a:srgbClr val="FFFFFF"/>
              </a:solidFill>
            </a:endParaRPr>
          </a:p>
          <a:p>
            <a:pPr>
              <a:lnSpc>
                <a:spcPct val="100000"/>
              </a:lnSpc>
              <a:buClr>
                <a:srgbClr val="88FF9C"/>
              </a:buClr>
              <a:buSzPct val="70000"/>
              <a:buFont typeface="Lucida Grande"/>
              <a:buChar char="●"/>
            </a:pPr>
            <a:r>
              <a:rPr lang="ru-RU" sz="1600" dirty="0" smtClean="0">
                <a:solidFill>
                  <a:srgbClr val="FFFFFF"/>
                </a:solidFill>
              </a:rPr>
              <a:t>Анонимность </a:t>
            </a:r>
            <a:r>
              <a:rPr lang="ru-RU" sz="1600" dirty="0" err="1" smtClean="0">
                <a:solidFill>
                  <a:srgbClr val="FFFFFF"/>
                </a:solidFill>
              </a:rPr>
              <a:t>реселлеров</a:t>
            </a:r>
            <a:r>
              <a:rPr lang="ru-RU" sz="1600" dirty="0" smtClean="0">
                <a:solidFill>
                  <a:srgbClr val="FFFFFF"/>
                </a:solidFill>
              </a:rPr>
              <a:t> компании </a:t>
            </a:r>
            <a:r>
              <a:rPr lang="en-US" sz="1600" dirty="0" err="1" smtClean="0">
                <a:solidFill>
                  <a:srgbClr val="FFFFFF"/>
                </a:solidFill>
              </a:rPr>
              <a:t>SubDisti</a:t>
            </a:r>
            <a:r>
              <a:rPr lang="en-US" sz="1600" dirty="0" smtClean="0">
                <a:solidFill>
                  <a:srgbClr val="FFFFFF"/>
                </a:solidFill>
              </a:rPr>
              <a:t> </a:t>
            </a:r>
            <a:r>
              <a:rPr lang="ru-RU" sz="1600" dirty="0" smtClean="0">
                <a:solidFill>
                  <a:srgbClr val="FFFFFF"/>
                </a:solidFill>
              </a:rPr>
              <a:t>для</a:t>
            </a:r>
            <a:r>
              <a:rPr lang="en-US" sz="1600" dirty="0" smtClean="0">
                <a:solidFill>
                  <a:srgbClr val="FFFFFF"/>
                </a:solidFill>
              </a:rPr>
              <a:t> </a:t>
            </a:r>
            <a:r>
              <a:rPr lang="en-US" sz="1600" dirty="0">
                <a:solidFill>
                  <a:srgbClr val="FFFFFF"/>
                </a:solidFill>
              </a:rPr>
              <a:t>MONT </a:t>
            </a:r>
          </a:p>
          <a:p>
            <a:pPr>
              <a:lnSpc>
                <a:spcPct val="100000"/>
              </a:lnSpc>
              <a:buClr>
                <a:srgbClr val="88FF9C"/>
              </a:buClr>
              <a:buSzPct val="70000"/>
              <a:buFont typeface="Lucida Grande"/>
              <a:buChar char="●"/>
            </a:pPr>
            <a:r>
              <a:rPr lang="ru-RU" sz="1600" dirty="0" smtClean="0">
                <a:solidFill>
                  <a:srgbClr val="FFFFFF"/>
                </a:solidFill>
              </a:rPr>
              <a:t>Защищенность транзакций</a:t>
            </a:r>
            <a:endParaRPr lang="en-US" sz="1600" dirty="0">
              <a:solidFill>
                <a:srgbClr val="FFFFFF"/>
              </a:solidFill>
            </a:endParaRPr>
          </a:p>
          <a:p>
            <a:pPr>
              <a:lnSpc>
                <a:spcPct val="100000"/>
              </a:lnSpc>
              <a:buClr>
                <a:srgbClr val="88FF9C"/>
              </a:buClr>
              <a:buSzPct val="70000"/>
              <a:buFont typeface="Lucida Grande"/>
              <a:buChar char="●"/>
            </a:pPr>
            <a:r>
              <a:rPr lang="ru-RU" sz="1600" dirty="0" smtClean="0">
                <a:solidFill>
                  <a:srgbClr val="FFFFFF"/>
                </a:solidFill>
              </a:rPr>
              <a:t>Служба технической поддержки для компании </a:t>
            </a:r>
            <a:r>
              <a:rPr lang="en-US" sz="1600" dirty="0" err="1" smtClean="0">
                <a:solidFill>
                  <a:srgbClr val="FFFFFF"/>
                </a:solidFill>
              </a:rPr>
              <a:t>SubDisti</a:t>
            </a:r>
            <a:r>
              <a:rPr lang="en-US" sz="1600" dirty="0" smtClean="0">
                <a:solidFill>
                  <a:srgbClr val="FFFFFF"/>
                </a:solidFill>
              </a:rPr>
              <a:t> </a:t>
            </a:r>
            <a:r>
              <a:rPr lang="ru-RU" sz="1600" dirty="0" smtClean="0">
                <a:solidFill>
                  <a:srgbClr val="FFFFFF"/>
                </a:solidFill>
              </a:rPr>
              <a:t>и ее </a:t>
            </a:r>
            <a:r>
              <a:rPr lang="ru-RU" sz="1600" dirty="0" err="1" smtClean="0">
                <a:solidFill>
                  <a:srgbClr val="FFFFFF"/>
                </a:solidFill>
              </a:rPr>
              <a:t>реселлеров</a:t>
            </a:r>
            <a:endParaRPr lang="en-US" sz="1600" dirty="0" smtClean="0">
              <a:solidFill>
                <a:srgbClr val="FFFFFF"/>
              </a:solidFill>
            </a:endParaRPr>
          </a:p>
        </p:txBody>
      </p:sp>
      <p:sp>
        <p:nvSpPr>
          <p:cNvPr id="25" name="Заголовок 1"/>
          <p:cNvSpPr txBox="1">
            <a:spLocks/>
          </p:cNvSpPr>
          <p:nvPr/>
        </p:nvSpPr>
        <p:spPr>
          <a:xfrm>
            <a:off x="645908" y="475385"/>
            <a:ext cx="7875579" cy="536997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SzPct val="100000"/>
            </a:pPr>
            <a:r>
              <a:rPr lang="ru-RU" sz="2600" dirty="0" smtClean="0">
                <a:solidFill>
                  <a:srgbClr val="FFFFFF"/>
                </a:solidFill>
                <a:latin typeface="+mn-lt"/>
                <a:sym typeface="Arial" panose="020B0604020202020204" pitchFamily="34" charset="0"/>
              </a:rPr>
              <a:t>Схема работы</a:t>
            </a:r>
            <a:r>
              <a:rPr lang="en-US" sz="2600" dirty="0" smtClean="0">
                <a:solidFill>
                  <a:srgbClr val="FFFFFF"/>
                </a:solidFill>
                <a:latin typeface="+mn-lt"/>
                <a:sym typeface="Arial" panose="020B0604020202020204" pitchFamily="34" charset="0"/>
              </a:rPr>
              <a:t> (I)</a:t>
            </a:r>
            <a:r>
              <a:rPr lang="ru-RU" sz="2600" dirty="0" smtClean="0">
                <a:solidFill>
                  <a:srgbClr val="FFFFFF"/>
                </a:solidFill>
                <a:latin typeface="+mn-lt"/>
              </a:rPr>
              <a:t/>
            </a:r>
            <a:br>
              <a:rPr lang="ru-RU" sz="2600" dirty="0" smtClean="0">
                <a:solidFill>
                  <a:srgbClr val="FFFFFF"/>
                </a:solidFill>
                <a:latin typeface="+mn-lt"/>
              </a:rPr>
            </a:br>
            <a:endParaRPr lang="ru-RU" sz="2600" dirty="0" smtClean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7" name="Rounded Rectangle 26"/>
          <p:cNvSpPr>
            <a:spLocks noChangeAspect="1"/>
          </p:cNvSpPr>
          <p:nvPr/>
        </p:nvSpPr>
        <p:spPr>
          <a:xfrm>
            <a:off x="2912776" y="453910"/>
            <a:ext cx="3341842" cy="572164"/>
          </a:xfrm>
          <a:prstGeom prst="roundRect">
            <a:avLst>
              <a:gd name="adj" fmla="val 50000"/>
            </a:avLst>
          </a:prstGeom>
          <a:noFill/>
          <a:ln w="38100" cmpd="sng">
            <a:solidFill>
              <a:srgbClr val="3D70C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logo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96" y="6335665"/>
            <a:ext cx="904317" cy="253952"/>
          </a:xfrm>
          <a:prstGeom prst="rect">
            <a:avLst/>
          </a:prstGeom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125" y="6323277"/>
            <a:ext cx="1232596" cy="266340"/>
          </a:xfrm>
          <a:prstGeom prst="rect">
            <a:avLst/>
          </a:prstGeom>
        </p:spPr>
      </p:pic>
      <p:pic>
        <p:nvPicPr>
          <p:cNvPr id="13" name="Picture 12" descr="sd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56" y="1450993"/>
            <a:ext cx="7203888" cy="3151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14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/>
        </p:nvSpPr>
        <p:spPr>
          <a:xfrm>
            <a:off x="1770173" y="325859"/>
            <a:ext cx="5619352" cy="523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ru-RU" sz="2600" kern="0" dirty="0" smtClean="0">
                <a:solidFill>
                  <a:srgbClr val="FFFFFF"/>
                </a:solidFill>
                <a:sym typeface="Arial"/>
              </a:rPr>
              <a:t>Схема работы</a:t>
            </a:r>
            <a:r>
              <a:rPr lang="en-US" sz="2600" kern="0" dirty="0" smtClean="0">
                <a:solidFill>
                  <a:srgbClr val="FFFFFF"/>
                </a:solidFill>
                <a:sym typeface="Arial"/>
              </a:rPr>
              <a:t> (II)</a:t>
            </a:r>
            <a:endParaRPr lang="en-US" sz="2600" kern="0" dirty="0">
              <a:solidFill>
                <a:srgbClr val="FFFFFF"/>
              </a:solidFill>
              <a:cs typeface="Arial"/>
              <a:sym typeface="Arial"/>
            </a:endParaRPr>
          </a:p>
        </p:txBody>
      </p:sp>
      <p:sp>
        <p:nvSpPr>
          <p:cNvPr id="34" name="Shape 34"/>
          <p:cNvSpPr txBox="1"/>
          <p:nvPr/>
        </p:nvSpPr>
        <p:spPr>
          <a:xfrm>
            <a:off x="1640355" y="1585233"/>
            <a:ext cx="5873589" cy="2439222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lnSpc>
                <a:spcPct val="130000"/>
              </a:lnSpc>
            </a:pPr>
            <a:r>
              <a:rPr lang="ru-RU" sz="1600" kern="0" dirty="0" smtClean="0">
                <a:solidFill>
                  <a:srgbClr val="88FF9C"/>
                </a:solidFill>
                <a:sym typeface="Arial"/>
              </a:rPr>
              <a:t>Компания </a:t>
            </a:r>
            <a:r>
              <a:rPr lang="en-US" sz="1600" kern="0" dirty="0" err="1" smtClean="0">
                <a:solidFill>
                  <a:srgbClr val="88FF9C"/>
                </a:solidFill>
                <a:sym typeface="Arial"/>
              </a:rPr>
              <a:t>SubDisti</a:t>
            </a:r>
            <a:r>
              <a:rPr lang="en-US" sz="1600" kern="0" dirty="0">
                <a:solidFill>
                  <a:srgbClr val="88FF9C"/>
                </a:solidFill>
                <a:sym typeface="Arial"/>
              </a:rPr>
              <a:t>:</a:t>
            </a:r>
            <a:endParaRPr lang="en-US" sz="1600" kern="0" dirty="0" smtClean="0">
              <a:solidFill>
                <a:srgbClr val="88FF9C"/>
              </a:solidFill>
              <a:sym typeface="Arial"/>
            </a:endParaRPr>
          </a:p>
          <a:p>
            <a:pPr marL="285750" indent="-285750">
              <a:lnSpc>
                <a:spcPct val="130000"/>
              </a:lnSpc>
              <a:buClr>
                <a:srgbClr val="88FF9C"/>
              </a:buClr>
              <a:buFont typeface="Lucida Grande"/>
              <a:buChar char="●"/>
            </a:pPr>
            <a:r>
              <a:rPr lang="ru-RU" sz="1600" dirty="0" smtClean="0">
                <a:solidFill>
                  <a:srgbClr val="FFFFFF"/>
                </a:solidFill>
                <a:sym typeface="Arial"/>
              </a:rPr>
              <a:t>Получает доступ к платформе </a:t>
            </a:r>
            <a:r>
              <a:rPr lang="en-US" sz="1600" dirty="0" smtClean="0">
                <a:solidFill>
                  <a:srgbClr val="FFFFFF"/>
                </a:solidFill>
                <a:sym typeface="Arial"/>
              </a:rPr>
              <a:t>MONT Webstore </a:t>
            </a:r>
            <a:endParaRPr lang="ru-RU" sz="1600" dirty="0" smtClean="0">
              <a:solidFill>
                <a:srgbClr val="FFFFFF"/>
              </a:solidFill>
              <a:sym typeface="Arial"/>
            </a:endParaRPr>
          </a:p>
          <a:p>
            <a:pPr marL="285750" indent="-285750">
              <a:lnSpc>
                <a:spcPct val="130000"/>
              </a:lnSpc>
              <a:buClr>
                <a:srgbClr val="88FF9C"/>
              </a:buClr>
              <a:buFont typeface="Lucida Grande"/>
              <a:buChar char="●"/>
            </a:pPr>
            <a:r>
              <a:rPr lang="ru-RU" sz="1600" dirty="0" smtClean="0">
                <a:solidFill>
                  <a:srgbClr val="FFFFFF"/>
                </a:solidFill>
                <a:sym typeface="Arial"/>
              </a:rPr>
              <a:t>Загружают списки </a:t>
            </a:r>
            <a:r>
              <a:rPr lang="ru-RU" sz="1600" dirty="0" err="1" smtClean="0">
                <a:solidFill>
                  <a:srgbClr val="FFFFFF"/>
                </a:solidFill>
                <a:sym typeface="Arial"/>
              </a:rPr>
              <a:t>реселлеров</a:t>
            </a:r>
            <a:r>
              <a:rPr lang="ru-RU" sz="1600" dirty="0" smtClean="0">
                <a:solidFill>
                  <a:srgbClr val="FFFFFF"/>
                </a:solidFill>
                <a:sym typeface="Arial"/>
              </a:rPr>
              <a:t> и цены, управляют персональными скидками вручную (через веб-</a:t>
            </a:r>
            <a:r>
              <a:rPr lang="ru-RU" sz="1600" dirty="0" err="1" smtClean="0">
                <a:solidFill>
                  <a:srgbClr val="FFFFFF"/>
                </a:solidFill>
                <a:sym typeface="Arial"/>
              </a:rPr>
              <a:t>интерфей</a:t>
            </a:r>
            <a:r>
              <a:rPr lang="en-US" sz="1600" dirty="0" smtClean="0">
                <a:solidFill>
                  <a:srgbClr val="FFFFFF"/>
                </a:solidFill>
                <a:sym typeface="Arial"/>
              </a:rPr>
              <a:t>c</a:t>
            </a:r>
            <a:r>
              <a:rPr lang="ru-RU" sz="1600" dirty="0" smtClean="0">
                <a:solidFill>
                  <a:srgbClr val="FFFFFF"/>
                </a:solidFill>
                <a:sym typeface="Arial"/>
              </a:rPr>
              <a:t>) или автоматически </a:t>
            </a:r>
            <a:r>
              <a:rPr lang="ru-RU" sz="1600" dirty="0">
                <a:solidFill>
                  <a:srgbClr val="EFFF1F"/>
                </a:solidFill>
                <a:sym typeface="Arial"/>
              </a:rPr>
              <a:t>(по </a:t>
            </a:r>
            <a:r>
              <a:rPr lang="en-US" sz="1600" dirty="0">
                <a:solidFill>
                  <a:srgbClr val="EFFF1F"/>
                </a:solidFill>
                <a:sym typeface="Arial"/>
              </a:rPr>
              <a:t>API)</a:t>
            </a:r>
            <a:r>
              <a:rPr lang="ru-RU" sz="1600" dirty="0">
                <a:solidFill>
                  <a:srgbClr val="EFFF1F"/>
                </a:solidFill>
                <a:sym typeface="Arial"/>
              </a:rPr>
              <a:t> </a:t>
            </a:r>
            <a:endParaRPr lang="en-US" sz="1600" dirty="0" smtClean="0">
              <a:solidFill>
                <a:srgbClr val="EFFF1F"/>
              </a:solidFill>
              <a:sym typeface="Arial"/>
            </a:endParaRPr>
          </a:p>
          <a:p>
            <a:pPr marL="285750" indent="-285750">
              <a:lnSpc>
                <a:spcPct val="130000"/>
              </a:lnSpc>
              <a:buClr>
                <a:srgbClr val="88FF9C"/>
              </a:buClr>
              <a:buFont typeface="Lucida Grande"/>
              <a:buChar char="●"/>
            </a:pPr>
            <a:r>
              <a:rPr lang="ru-RU" sz="1600" dirty="0" smtClean="0">
                <a:solidFill>
                  <a:srgbClr val="FFFFFF"/>
                </a:solidFill>
                <a:sym typeface="Arial"/>
              </a:rPr>
              <a:t>Размещает заказы на необходимые продукты в нужном количестве</a:t>
            </a:r>
            <a:endParaRPr lang="en-US" sz="1600" dirty="0">
              <a:solidFill>
                <a:srgbClr val="FFFFFF"/>
              </a:solidFill>
              <a:sym typeface="Arial"/>
            </a:endParaRPr>
          </a:p>
          <a:p>
            <a:pPr marL="285750" lvl="0" indent="-285750">
              <a:lnSpc>
                <a:spcPct val="130000"/>
              </a:lnSpc>
              <a:buClr>
                <a:srgbClr val="88FF9C"/>
              </a:buClr>
              <a:buFont typeface="Lucida Grande"/>
              <a:buChar char="●"/>
            </a:pPr>
            <a:r>
              <a:rPr lang="ru-RU" sz="1600" dirty="0" smtClean="0">
                <a:solidFill>
                  <a:srgbClr val="FFFFFF"/>
                </a:solidFill>
              </a:rPr>
              <a:t>Может отправить электронные ключи напрямую на электронную почту </a:t>
            </a:r>
            <a:r>
              <a:rPr lang="ru-RU" sz="1600" dirty="0" err="1" smtClean="0">
                <a:solidFill>
                  <a:srgbClr val="FFFFFF"/>
                </a:solidFill>
              </a:rPr>
              <a:t>реселлера</a:t>
            </a:r>
            <a:endParaRPr lang="ru-RU" sz="1600" dirty="0" smtClean="0">
              <a:solidFill>
                <a:srgbClr val="FFFFFF"/>
              </a:solidFill>
            </a:endParaRPr>
          </a:p>
          <a:p>
            <a:pPr marL="285750" lvl="0" indent="-285750">
              <a:lnSpc>
                <a:spcPct val="130000"/>
              </a:lnSpc>
              <a:buClr>
                <a:srgbClr val="88FF9C"/>
              </a:buClr>
              <a:buFont typeface="Lucida Grande"/>
              <a:buChar char="●"/>
            </a:pPr>
            <a:r>
              <a:rPr lang="ru-RU" sz="1600" dirty="0" smtClean="0">
                <a:solidFill>
                  <a:srgbClr val="FFFFFF"/>
                </a:solidFill>
              </a:rPr>
              <a:t>Имеет доступ к истории и содержимому заказов</a:t>
            </a:r>
          </a:p>
          <a:p>
            <a:pPr marL="285750" lvl="0" indent="-285750">
              <a:lnSpc>
                <a:spcPct val="130000"/>
              </a:lnSpc>
              <a:buClr>
                <a:srgbClr val="88FF9C"/>
              </a:buClr>
              <a:buFont typeface="Lucida Grande"/>
              <a:buChar char="●"/>
            </a:pPr>
            <a:r>
              <a:rPr lang="ru-RU" sz="1600" dirty="0" smtClean="0">
                <a:solidFill>
                  <a:srgbClr val="FFFFFF"/>
                </a:solidFill>
              </a:rPr>
              <a:t>Может создавать различные отчеты по продажам за выбранный период</a:t>
            </a:r>
            <a:endParaRPr lang="en-US" sz="1600" kern="0" dirty="0">
              <a:solidFill>
                <a:srgbClr val="FFFF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40355" y="4711502"/>
            <a:ext cx="5307862" cy="201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30000"/>
              </a:lnSpc>
              <a:buClr>
                <a:srgbClr val="88FF9C"/>
              </a:buClr>
            </a:pPr>
            <a:r>
              <a:rPr lang="ru-RU" sz="1600" dirty="0" err="1" smtClean="0">
                <a:solidFill>
                  <a:srgbClr val="88FF9C"/>
                </a:solidFill>
              </a:rPr>
              <a:t>Реселлеры</a:t>
            </a:r>
            <a:r>
              <a:rPr lang="ru-RU" sz="1600" dirty="0" smtClean="0">
                <a:solidFill>
                  <a:srgbClr val="88FF9C"/>
                </a:solidFill>
              </a:rPr>
              <a:t> </a:t>
            </a:r>
            <a:r>
              <a:rPr lang="en-US" sz="1600" dirty="0" err="1" smtClean="0">
                <a:solidFill>
                  <a:srgbClr val="88FF9C"/>
                </a:solidFill>
              </a:rPr>
              <a:t>Subdisti</a:t>
            </a:r>
            <a:r>
              <a:rPr lang="en-US" sz="1600" dirty="0" smtClean="0">
                <a:solidFill>
                  <a:srgbClr val="88FF9C"/>
                </a:solidFill>
              </a:rPr>
              <a:t>:</a:t>
            </a:r>
            <a:endParaRPr lang="en-US" sz="1600" dirty="0" smtClean="0">
              <a:solidFill>
                <a:srgbClr val="FFFFFF"/>
              </a:solidFill>
            </a:endParaRPr>
          </a:p>
          <a:p>
            <a:pPr marL="285750" lvl="0" indent="-285750" fontAlgn="base">
              <a:lnSpc>
                <a:spcPct val="130000"/>
              </a:lnSpc>
              <a:buClr>
                <a:srgbClr val="88FF9C"/>
              </a:buClr>
              <a:buFont typeface="Lucida Grande"/>
              <a:buChar char="●"/>
            </a:pPr>
            <a:r>
              <a:rPr lang="ru-RU" sz="1600" dirty="0" smtClean="0">
                <a:solidFill>
                  <a:srgbClr val="FFFFFF"/>
                </a:solidFill>
              </a:rPr>
              <a:t>Размещают заказы вручную через менеджеров компании </a:t>
            </a:r>
            <a:r>
              <a:rPr lang="en-US" sz="1600" dirty="0" err="1" smtClean="0">
                <a:solidFill>
                  <a:srgbClr val="FFFFFF"/>
                </a:solidFill>
              </a:rPr>
              <a:t>SubDisti</a:t>
            </a:r>
            <a:r>
              <a:rPr lang="en-US" sz="1600" dirty="0" smtClean="0">
                <a:solidFill>
                  <a:srgbClr val="FFFFFF"/>
                </a:solidFill>
              </a:rPr>
              <a:t> </a:t>
            </a:r>
          </a:p>
          <a:p>
            <a:pPr marL="285750" lvl="0" indent="-285750" fontAlgn="base">
              <a:lnSpc>
                <a:spcPct val="130000"/>
              </a:lnSpc>
              <a:buClr>
                <a:srgbClr val="88FF9C"/>
              </a:buClr>
              <a:buFont typeface="Lucida Grande"/>
              <a:buChar char="●"/>
            </a:pPr>
            <a:r>
              <a:rPr lang="ru-RU" sz="1600" dirty="0" smtClean="0">
                <a:solidFill>
                  <a:srgbClr val="FFFFFF"/>
                </a:solidFill>
              </a:rPr>
              <a:t>Могут интегрировать собственные торговые системы с платформой </a:t>
            </a:r>
            <a:r>
              <a:rPr lang="en-US" sz="1600" dirty="0" smtClean="0">
                <a:solidFill>
                  <a:srgbClr val="FFFFFF"/>
                </a:solidFill>
              </a:rPr>
              <a:t>MONT Webstore </a:t>
            </a:r>
            <a:r>
              <a:rPr lang="ru-RU" sz="1600" dirty="0" smtClean="0">
                <a:solidFill>
                  <a:srgbClr val="FFFFFF"/>
                </a:solidFill>
              </a:rPr>
              <a:t>для анонимного размещения заказов, поступивших от их клиентов</a:t>
            </a:r>
            <a:endParaRPr lang="ru-RU" sz="1600" dirty="0">
              <a:solidFill>
                <a:srgbClr val="FFFFFF"/>
              </a:solidFill>
            </a:endParaRPr>
          </a:p>
        </p:txBody>
      </p:sp>
      <p:sp>
        <p:nvSpPr>
          <p:cNvPr id="9" name="Rounded Rectangle 8"/>
          <p:cNvSpPr>
            <a:spLocks noChangeAspect="1"/>
          </p:cNvSpPr>
          <p:nvPr/>
        </p:nvSpPr>
        <p:spPr>
          <a:xfrm>
            <a:off x="2697480" y="331917"/>
            <a:ext cx="3657072" cy="572164"/>
          </a:xfrm>
          <a:prstGeom prst="roundRect">
            <a:avLst>
              <a:gd name="adj" fmla="val 50000"/>
            </a:avLst>
          </a:prstGeom>
          <a:noFill/>
          <a:ln w="38100" cmpd="sng">
            <a:solidFill>
              <a:srgbClr val="3D70C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logo-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96" y="6335665"/>
            <a:ext cx="904317" cy="253952"/>
          </a:xfrm>
          <a:prstGeom prst="rect">
            <a:avLst/>
          </a:prstGeom>
        </p:spPr>
      </p:pic>
      <p:pic>
        <p:nvPicPr>
          <p:cNvPr id="13" name="Picture 12" descr="logo-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125" y="6323277"/>
            <a:ext cx="1232596" cy="266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64880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3160" y="396004"/>
            <a:ext cx="3789518" cy="711199"/>
          </a:xfrm>
        </p:spPr>
        <p:txBody>
          <a:bodyPr anchor="ctr">
            <a:normAutofit/>
          </a:bodyPr>
          <a:lstStyle/>
          <a:p>
            <a:pPr algn="ctr"/>
            <a:r>
              <a:rPr lang="ru-RU" sz="2600" dirty="0" smtClean="0">
                <a:solidFill>
                  <a:srgbClr val="FFFFFF"/>
                </a:solidFill>
                <a:latin typeface="+mn-lt"/>
              </a:rPr>
              <a:t>Условия сотрудничества</a:t>
            </a:r>
            <a:endParaRPr lang="en-US" sz="26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1659" y="1283992"/>
            <a:ext cx="7273042" cy="2654416"/>
          </a:xfrm>
        </p:spPr>
        <p:txBody>
          <a:bodyPr>
            <a:noAutofit/>
          </a:bodyPr>
          <a:lstStyle/>
          <a:p>
            <a:pPr marL="268288" indent="-268288">
              <a:lnSpc>
                <a:spcPct val="90000"/>
              </a:lnSpc>
              <a:buClr>
                <a:srgbClr val="88FF9C"/>
              </a:buClr>
              <a:buSzPct val="70000"/>
              <a:buFont typeface="Lucida Grande"/>
              <a:buChar char="●"/>
            </a:pPr>
            <a:r>
              <a:rPr lang="ru-RU" sz="1800" dirty="0" smtClean="0">
                <a:solidFill>
                  <a:srgbClr val="FFFFFF"/>
                </a:solidFill>
              </a:rPr>
              <a:t>Договор с компанией </a:t>
            </a:r>
            <a:r>
              <a:rPr lang="en-US" sz="1800" dirty="0" smtClean="0">
                <a:solidFill>
                  <a:srgbClr val="FFFFFF"/>
                </a:solidFill>
              </a:rPr>
              <a:t>MONT </a:t>
            </a:r>
            <a:r>
              <a:rPr lang="ru-RU" sz="1800" dirty="0" smtClean="0">
                <a:solidFill>
                  <a:srgbClr val="FFFFFF"/>
                </a:solidFill>
              </a:rPr>
              <a:t>на оказание услуг</a:t>
            </a:r>
            <a:endParaRPr lang="en-US" sz="1800" dirty="0" smtClean="0">
              <a:solidFill>
                <a:srgbClr val="FFFFFF"/>
              </a:solidFill>
            </a:endParaRPr>
          </a:p>
          <a:p>
            <a:pPr marL="268288" indent="-268288">
              <a:lnSpc>
                <a:spcPct val="90000"/>
              </a:lnSpc>
              <a:buClr>
                <a:srgbClr val="88FF9C"/>
              </a:buClr>
              <a:buSzPct val="70000"/>
              <a:buFont typeface="Lucida Grande"/>
              <a:buChar char="●"/>
            </a:pPr>
            <a:endParaRPr lang="en-US" sz="1800" dirty="0" smtClean="0">
              <a:solidFill>
                <a:srgbClr val="FFFFFF"/>
              </a:solidFill>
            </a:endParaRPr>
          </a:p>
          <a:p>
            <a:pPr marL="268288" indent="-268288">
              <a:lnSpc>
                <a:spcPct val="90000"/>
              </a:lnSpc>
              <a:buClr>
                <a:srgbClr val="88FF9C"/>
              </a:buClr>
              <a:buSzPct val="70000"/>
              <a:buFont typeface="Lucida Grande"/>
              <a:buChar char="●"/>
            </a:pPr>
            <a:r>
              <a:rPr lang="ru-RU" sz="1800" dirty="0" smtClean="0">
                <a:solidFill>
                  <a:srgbClr val="FFFFFF"/>
                </a:solidFill>
              </a:rPr>
              <a:t>Компания </a:t>
            </a:r>
            <a:r>
              <a:rPr lang="en-US" sz="1800" dirty="0" err="1" smtClean="0">
                <a:solidFill>
                  <a:srgbClr val="FFFFFF"/>
                </a:solidFill>
              </a:rPr>
              <a:t>SubDisti</a:t>
            </a:r>
            <a:r>
              <a:rPr lang="ru-RU" sz="1800" dirty="0" smtClean="0">
                <a:solidFill>
                  <a:srgbClr val="FFFFFF"/>
                </a:solidFill>
              </a:rPr>
              <a:t> получает</a:t>
            </a:r>
            <a:r>
              <a:rPr lang="en-US" sz="1800" dirty="0" smtClean="0">
                <a:solidFill>
                  <a:srgbClr val="FFFFFF"/>
                </a:solidFill>
              </a:rPr>
              <a:t> </a:t>
            </a:r>
            <a:r>
              <a:rPr lang="ru-RU" sz="1800" dirty="0" smtClean="0">
                <a:solidFill>
                  <a:srgbClr val="FFFFFF"/>
                </a:solidFill>
              </a:rPr>
              <a:t>через своего персонального менеджера доступ к платформе </a:t>
            </a:r>
            <a:r>
              <a:rPr lang="en-US" sz="1800" dirty="0" smtClean="0">
                <a:solidFill>
                  <a:srgbClr val="FFFFFF"/>
                </a:solidFill>
              </a:rPr>
              <a:t>MONT Webstore</a:t>
            </a:r>
            <a:r>
              <a:rPr lang="ru-RU" sz="1800" dirty="0" smtClean="0">
                <a:solidFill>
                  <a:srgbClr val="FFFFFF"/>
                </a:solidFill>
              </a:rPr>
              <a:t> и может сразу же начать размещение заказов</a:t>
            </a:r>
            <a:endParaRPr lang="en-US" sz="1800" dirty="0" smtClean="0">
              <a:solidFill>
                <a:srgbClr val="FFFFFF"/>
              </a:solidFill>
            </a:endParaRPr>
          </a:p>
          <a:p>
            <a:pPr marL="268288" indent="-268288">
              <a:lnSpc>
                <a:spcPct val="90000"/>
              </a:lnSpc>
              <a:buClr>
                <a:srgbClr val="88FF9C"/>
              </a:buClr>
              <a:buSzPct val="70000"/>
              <a:buFont typeface="Lucida Grande"/>
              <a:buChar char="●"/>
            </a:pPr>
            <a:endParaRPr lang="en-US" sz="1800" dirty="0" smtClean="0">
              <a:solidFill>
                <a:srgbClr val="FFFFFF"/>
              </a:solidFill>
            </a:endParaRPr>
          </a:p>
          <a:p>
            <a:pPr marL="268288" indent="-268288">
              <a:lnSpc>
                <a:spcPct val="90000"/>
              </a:lnSpc>
              <a:buClr>
                <a:srgbClr val="88FF9C"/>
              </a:buClr>
              <a:buSzPct val="70000"/>
              <a:buFont typeface="Lucida Grande"/>
              <a:buChar char="●"/>
            </a:pPr>
            <a:r>
              <a:rPr lang="ru-RU" sz="1800" dirty="0" smtClean="0">
                <a:solidFill>
                  <a:srgbClr val="FFFFFF"/>
                </a:solidFill>
              </a:rPr>
              <a:t>Фиксированная стоимость генерации и доставки одного ключа</a:t>
            </a:r>
            <a:r>
              <a:rPr lang="en-US" sz="1800" dirty="0" smtClean="0">
                <a:solidFill>
                  <a:srgbClr val="FFFFFF"/>
                </a:solidFill>
              </a:rPr>
              <a:t> – </a:t>
            </a:r>
            <a:r>
              <a:rPr lang="en-US" sz="1800" dirty="0" smtClean="0">
                <a:solidFill>
                  <a:srgbClr val="7BFF8A"/>
                </a:solidFill>
              </a:rPr>
              <a:t>$3</a:t>
            </a:r>
          </a:p>
          <a:p>
            <a:pPr marL="268288" indent="-268288">
              <a:lnSpc>
                <a:spcPct val="90000"/>
              </a:lnSpc>
              <a:buClr>
                <a:srgbClr val="88FF9C"/>
              </a:buClr>
              <a:buSzPct val="70000"/>
              <a:buFont typeface="Lucida Grande"/>
              <a:buChar char="●"/>
            </a:pPr>
            <a:endParaRPr lang="en-US" sz="1800" dirty="0" smtClean="0">
              <a:solidFill>
                <a:srgbClr val="FFFFFF"/>
              </a:solidFill>
            </a:endParaRPr>
          </a:p>
          <a:p>
            <a:pPr marL="268288" indent="-268288">
              <a:lnSpc>
                <a:spcPct val="90000"/>
              </a:lnSpc>
              <a:buClr>
                <a:srgbClr val="88FF9C"/>
              </a:buClr>
              <a:buSzPct val="70000"/>
              <a:buFont typeface="Lucida Grande"/>
              <a:buChar char="●"/>
            </a:pPr>
            <a:r>
              <a:rPr lang="ru-RU" sz="1800" dirty="0" smtClean="0">
                <a:solidFill>
                  <a:srgbClr val="FFFFFF"/>
                </a:solidFill>
              </a:rPr>
              <a:t>Облачный хостинг веб-приложения и баз данных</a:t>
            </a:r>
            <a:r>
              <a:rPr lang="en-US" sz="1800" dirty="0" smtClean="0">
                <a:solidFill>
                  <a:srgbClr val="FFFFFF"/>
                </a:solidFill>
              </a:rPr>
              <a:t> (</a:t>
            </a:r>
            <a:r>
              <a:rPr lang="ru-RU" sz="1800" dirty="0" smtClean="0">
                <a:solidFill>
                  <a:srgbClr val="FFFFFF"/>
                </a:solidFill>
              </a:rPr>
              <a:t>первый год - бесплатно</a:t>
            </a:r>
            <a:r>
              <a:rPr lang="en-US" sz="1800" dirty="0" smtClean="0">
                <a:solidFill>
                  <a:srgbClr val="FFFFFF"/>
                </a:solidFill>
              </a:rPr>
              <a:t>): </a:t>
            </a:r>
          </a:p>
          <a:p>
            <a:pPr marL="0" indent="0">
              <a:lnSpc>
                <a:spcPct val="90000"/>
              </a:lnSpc>
              <a:buClr>
                <a:srgbClr val="88FF9C"/>
              </a:buClr>
              <a:buSzPct val="70000"/>
              <a:buNone/>
            </a:pPr>
            <a:endParaRPr lang="en-US" sz="1800" dirty="0" smtClean="0">
              <a:solidFill>
                <a:srgbClr val="FFFFFF"/>
              </a:solidFill>
            </a:endParaRPr>
          </a:p>
        </p:txBody>
      </p:sp>
      <p:sp>
        <p:nvSpPr>
          <p:cNvPr id="4" name="Rounded Rectangle 3"/>
          <p:cNvSpPr>
            <a:spLocks noChangeAspect="1"/>
          </p:cNvSpPr>
          <p:nvPr/>
        </p:nvSpPr>
        <p:spPr>
          <a:xfrm>
            <a:off x="2366010" y="470469"/>
            <a:ext cx="3886200" cy="572164"/>
          </a:xfrm>
          <a:prstGeom prst="roundRect">
            <a:avLst>
              <a:gd name="adj" fmla="val 50000"/>
            </a:avLst>
          </a:prstGeom>
          <a:noFill/>
          <a:ln w="38100" cmpd="sng">
            <a:solidFill>
              <a:srgbClr val="3D70C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ogo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96" y="6335665"/>
            <a:ext cx="904317" cy="253952"/>
          </a:xfrm>
          <a:prstGeom prst="rect">
            <a:avLst/>
          </a:prstGeom>
        </p:spPr>
      </p:pic>
      <p:pic>
        <p:nvPicPr>
          <p:cNvPr id="7" name="Picture 6" descr="logo-2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125" y="6323277"/>
            <a:ext cx="1232596" cy="266340"/>
          </a:xfrm>
          <a:prstGeom prst="rect">
            <a:avLst/>
          </a:prstGeom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040449"/>
              </p:ext>
            </p:extLst>
          </p:nvPr>
        </p:nvGraphicFramePr>
        <p:xfrm>
          <a:off x="1328892" y="4296735"/>
          <a:ext cx="6332257" cy="2180682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2207371"/>
                <a:gridCol w="1003351"/>
                <a:gridCol w="1003351"/>
                <a:gridCol w="1047945"/>
                <a:gridCol w="1070239"/>
              </a:tblGrid>
              <a:tr h="669073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solidFill>
                            <a:srgbClr val="88FF9C"/>
                          </a:solidFill>
                          <a:effectLst/>
                        </a:rPr>
                        <a:t>«</a:t>
                      </a:r>
                      <a:r>
                        <a:rPr lang="en-US" sz="1100" b="1" u="none" strike="noStrike" dirty="0" smtClean="0">
                          <a:solidFill>
                            <a:srgbClr val="88FF9C"/>
                          </a:solidFill>
                          <a:effectLst/>
                        </a:rPr>
                        <a:t>Basic</a:t>
                      </a:r>
                      <a:r>
                        <a:rPr lang="ru-RU" sz="1100" b="1" u="none" strike="noStrike" dirty="0" smtClean="0">
                          <a:solidFill>
                            <a:srgbClr val="88FF9C"/>
                          </a:solidFill>
                          <a:effectLst/>
                        </a:rPr>
                        <a:t>»</a:t>
                      </a:r>
                      <a:endParaRPr lang="en-US" sz="1100" b="1" i="0" u="none" strike="noStrike" dirty="0">
                        <a:solidFill>
                          <a:srgbClr val="88FF9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solidFill>
                            <a:srgbClr val="88FF9C"/>
                          </a:solidFill>
                          <a:effectLst/>
                        </a:rPr>
                        <a:t>«</a:t>
                      </a:r>
                      <a:r>
                        <a:rPr lang="en-US" sz="1100" b="1" u="none" strike="noStrike" dirty="0" smtClean="0">
                          <a:solidFill>
                            <a:srgbClr val="88FF9C"/>
                          </a:solidFill>
                          <a:effectLst/>
                        </a:rPr>
                        <a:t>Advance</a:t>
                      </a:r>
                      <a:r>
                        <a:rPr lang="ru-RU" sz="1100" b="1" u="none" strike="noStrike" dirty="0" smtClean="0">
                          <a:solidFill>
                            <a:srgbClr val="88FF9C"/>
                          </a:solidFill>
                          <a:effectLst/>
                        </a:rPr>
                        <a:t>»</a:t>
                      </a:r>
                      <a:endParaRPr lang="en-US" sz="1100" b="1" i="0" u="none" strike="noStrike" dirty="0">
                        <a:solidFill>
                          <a:srgbClr val="88FF9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solidFill>
                            <a:srgbClr val="88FF9C"/>
                          </a:solidFill>
                          <a:effectLst/>
                        </a:rPr>
                        <a:t>«</a:t>
                      </a:r>
                      <a:r>
                        <a:rPr lang="en-US" sz="1100" b="1" u="none" strike="noStrike" dirty="0" smtClean="0">
                          <a:solidFill>
                            <a:srgbClr val="88FF9C"/>
                          </a:solidFill>
                          <a:effectLst/>
                        </a:rPr>
                        <a:t>Premium</a:t>
                      </a:r>
                      <a:r>
                        <a:rPr lang="ru-RU" sz="1100" b="1" u="none" strike="noStrike" dirty="0" smtClean="0">
                          <a:solidFill>
                            <a:srgbClr val="88FF9C"/>
                          </a:solidFill>
                          <a:effectLst/>
                        </a:rPr>
                        <a:t>»</a:t>
                      </a:r>
                      <a:endParaRPr lang="en-US" sz="1100" b="1" i="0" u="none" strike="noStrike" dirty="0">
                        <a:solidFill>
                          <a:srgbClr val="88FF9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solidFill>
                            <a:srgbClr val="88FF9C"/>
                          </a:solidFill>
                          <a:effectLst/>
                        </a:rPr>
                        <a:t>«</a:t>
                      </a:r>
                      <a:r>
                        <a:rPr lang="en-US" sz="1100" b="1" u="none" strike="noStrike" dirty="0" smtClean="0">
                          <a:solidFill>
                            <a:srgbClr val="88FF9C"/>
                          </a:solidFill>
                          <a:effectLst/>
                        </a:rPr>
                        <a:t>Ultimate</a:t>
                      </a:r>
                      <a:r>
                        <a:rPr lang="ru-RU" sz="1100" b="1" u="none" strike="noStrike" dirty="0" smtClean="0">
                          <a:solidFill>
                            <a:srgbClr val="88FF9C"/>
                          </a:solidFill>
                          <a:effectLst/>
                        </a:rPr>
                        <a:t>»</a:t>
                      </a:r>
                      <a:endParaRPr lang="en-US" sz="1100" b="1" i="0" u="none" strike="noStrike" dirty="0">
                        <a:solidFill>
                          <a:srgbClr val="88FF9C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8975">
                <a:tc>
                  <a:txBody>
                    <a:bodyPr/>
                    <a:lstStyle/>
                    <a:p>
                      <a:pPr marL="108000" algn="l" fontAlgn="b">
                        <a:spcAft>
                          <a:spcPts val="600"/>
                        </a:spcAft>
                      </a:pPr>
                      <a:r>
                        <a:rPr lang="ru-RU" sz="11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Количество </a:t>
                      </a:r>
                      <a:r>
                        <a:rPr lang="ru-RU" sz="1100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реселлеров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50 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300 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2 000 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НЕОГРАНИЧЕННО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4195">
                <a:tc>
                  <a:txBody>
                    <a:bodyPr/>
                    <a:lstStyle/>
                    <a:p>
                      <a:pPr marL="108000" algn="l" fontAlgn="b">
                        <a:spcAft>
                          <a:spcPts val="600"/>
                        </a:spcAft>
                      </a:pPr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Скорость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генерации ключей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 </a:t>
                      </a:r>
                      <a:r>
                        <a:rPr lang="ru-RU" sz="11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ключей</a:t>
                      </a:r>
                      <a:r>
                        <a:rPr lang="en-US" sz="11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/</a:t>
                      </a:r>
                      <a:r>
                        <a:rPr lang="ru-RU" sz="11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мин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 </a:t>
                      </a:r>
                      <a:r>
                        <a:rPr lang="ru-RU" sz="11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ключей</a:t>
                      </a:r>
                      <a:r>
                        <a:rPr lang="en-US" sz="11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/</a:t>
                      </a:r>
                      <a:r>
                        <a:rPr lang="ru-RU" sz="11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мин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50 </a:t>
                      </a:r>
                      <a:r>
                        <a:rPr lang="ru-RU" sz="11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ключей</a:t>
                      </a:r>
                      <a:r>
                        <a:rPr lang="en-US" sz="11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/</a:t>
                      </a:r>
                      <a:r>
                        <a:rPr lang="ru-RU" sz="11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мин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100 </a:t>
                      </a:r>
                      <a:r>
                        <a:rPr lang="ru-RU" sz="11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ключей</a:t>
                      </a:r>
                      <a:r>
                        <a:rPr lang="en-US" sz="11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/</a:t>
                      </a:r>
                      <a:r>
                        <a:rPr lang="ru-RU" sz="11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мин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8439">
                <a:tc>
                  <a:txBody>
                    <a:bodyPr/>
                    <a:lstStyle/>
                    <a:p>
                      <a:pPr marL="108000" algn="l" fontAlgn="b">
                        <a:spcAft>
                          <a:spcPts val="600"/>
                        </a:spcAft>
                      </a:pPr>
                      <a:r>
                        <a:rPr lang="ru-RU" sz="11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Стоимость,</a:t>
                      </a:r>
                      <a:r>
                        <a:rPr lang="ru-RU" sz="110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в месяц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БЕСПЛАТНО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$120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$480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$890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6" marR="8626" marT="8626" marB="0" anchor="ctr">
                    <a:lnL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58E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761300" y="4387040"/>
            <a:ext cx="8210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b="1" dirty="0" smtClean="0">
                <a:solidFill>
                  <a:srgbClr val="88FF9C"/>
                </a:solidFill>
              </a:rPr>
              <a:t>Тарифные</a:t>
            </a:r>
            <a:br>
              <a:rPr lang="ru-RU" sz="1100" b="1" dirty="0" smtClean="0">
                <a:solidFill>
                  <a:srgbClr val="88FF9C"/>
                </a:solidFill>
              </a:rPr>
            </a:br>
            <a:r>
              <a:rPr lang="ru-RU" sz="1100" b="1" dirty="0" smtClean="0">
                <a:solidFill>
                  <a:srgbClr val="88FF9C"/>
                </a:solidFill>
              </a:rPr>
              <a:t>планы</a:t>
            </a:r>
            <a:endParaRPr lang="en-US" sz="1100" b="1" dirty="0" smtClean="0">
              <a:solidFill>
                <a:srgbClr val="88FF9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8892" y="4603701"/>
            <a:ext cx="11416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rgbClr val="FFFFFF"/>
                </a:solidFill>
              </a:rPr>
              <a:t>Характеристики</a:t>
            </a:r>
            <a:endParaRPr lang="en-US" sz="1100" dirty="0" smtClean="0">
              <a:solidFill>
                <a:srgbClr val="FFFFFF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206313" y="4296735"/>
            <a:ext cx="2329367" cy="628833"/>
          </a:xfrm>
          <a:prstGeom prst="line">
            <a:avLst/>
          </a:prstGeom>
          <a:ln>
            <a:solidFill>
              <a:srgbClr val="4578CB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649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58"/>
          <p:cNvSpPr txBox="1"/>
          <p:nvPr/>
        </p:nvSpPr>
        <p:spPr>
          <a:xfrm>
            <a:off x="1999360" y="904876"/>
            <a:ext cx="5165124" cy="648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ru-RU" sz="2600" kern="0" dirty="0" smtClean="0">
                <a:solidFill>
                  <a:srgbClr val="FFFFFF"/>
                </a:solidFill>
                <a:sym typeface="Arial"/>
              </a:rPr>
              <a:t>Спасибо за внимание</a:t>
            </a:r>
            <a:r>
              <a:rPr lang="en-US" sz="2600" kern="0" dirty="0" smtClean="0">
                <a:solidFill>
                  <a:srgbClr val="FFFFFF"/>
                </a:solidFill>
                <a:sym typeface="Arial"/>
              </a:rPr>
              <a:t>!</a:t>
            </a:r>
            <a:endParaRPr lang="en-US" sz="2600" kern="0" dirty="0">
              <a:solidFill>
                <a:srgbClr val="FFFFFF"/>
              </a:solidFill>
              <a:sym typeface="Arial"/>
            </a:endParaRPr>
          </a:p>
        </p:txBody>
      </p:sp>
      <p:sp>
        <p:nvSpPr>
          <p:cNvPr id="14" name="Прямоугольник 9"/>
          <p:cNvSpPr/>
          <p:nvPr/>
        </p:nvSpPr>
        <p:spPr>
          <a:xfrm>
            <a:off x="2215622" y="2598711"/>
            <a:ext cx="4732600" cy="141269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>
              <a:buClr>
                <a:srgbClr val="000000"/>
              </a:buClr>
              <a:buSzPct val="64705"/>
            </a:pPr>
            <a:r>
              <a:rPr lang="ru-RU" sz="2600" kern="0" dirty="0" smtClean="0">
                <a:solidFill>
                  <a:srgbClr val="88FF9C"/>
                </a:solidFill>
                <a:latin typeface="Calibri"/>
                <a:cs typeface="Calibri"/>
                <a:sym typeface="Arial"/>
              </a:rPr>
              <a:t>Подробная информация и подключение:</a:t>
            </a:r>
            <a:endParaRPr lang="en-US" sz="2600" kern="0" dirty="0" smtClean="0">
              <a:solidFill>
                <a:srgbClr val="88FF9C"/>
              </a:solidFill>
              <a:latin typeface="Calibri"/>
              <a:cs typeface="Calibri"/>
              <a:sym typeface="Arial"/>
            </a:endParaRPr>
          </a:p>
          <a:p>
            <a:pPr lvl="0" algn="ctr">
              <a:lnSpc>
                <a:spcPct val="130000"/>
              </a:lnSpc>
              <a:buClr>
                <a:srgbClr val="000000"/>
              </a:buClr>
              <a:buSzPct val="64705"/>
            </a:pPr>
            <a:r>
              <a:rPr lang="en-US" sz="2600" u="sng" kern="0" dirty="0" err="1" smtClean="0">
                <a:solidFill>
                  <a:schemeClr val="bg1"/>
                </a:solidFill>
                <a:latin typeface="Calibri"/>
                <a:cs typeface="Calibri"/>
                <a:sym typeface="Arial"/>
              </a:rPr>
              <a:t>esdteam</a:t>
            </a:r>
            <a:r>
              <a:rPr lang="en-US" sz="2600" u="sng" kern="0" dirty="0" err="1">
                <a:solidFill>
                  <a:schemeClr val="bg1"/>
                </a:solidFill>
                <a:latin typeface="Calibri"/>
                <a:cs typeface="Calibri"/>
                <a:sym typeface="Arial"/>
              </a:rPr>
              <a:t>@mont.com</a:t>
            </a:r>
            <a:endParaRPr lang="en-US" sz="2600" u="sng" kern="0" dirty="0">
              <a:solidFill>
                <a:schemeClr val="bg1"/>
              </a:solidFill>
              <a:latin typeface="Calibri"/>
              <a:cs typeface="Calibri"/>
              <a:sym typeface="Arial"/>
              <a:hlinkClick r:id="rId3"/>
            </a:endParaRPr>
          </a:p>
        </p:txBody>
      </p:sp>
      <p:sp>
        <p:nvSpPr>
          <p:cNvPr id="15" name="Rounded Rectangle 14"/>
          <p:cNvSpPr>
            <a:spLocks noChangeAspect="1"/>
          </p:cNvSpPr>
          <p:nvPr/>
        </p:nvSpPr>
        <p:spPr>
          <a:xfrm>
            <a:off x="2539848" y="932347"/>
            <a:ext cx="4090622" cy="572164"/>
          </a:xfrm>
          <a:prstGeom prst="roundRect">
            <a:avLst>
              <a:gd name="adj" fmla="val 50000"/>
            </a:avLst>
          </a:prstGeom>
          <a:noFill/>
          <a:ln w="38100" cmpd="sng">
            <a:solidFill>
              <a:srgbClr val="3D70C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418435" y="6165225"/>
            <a:ext cx="2329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© </a:t>
            </a:r>
            <a:r>
              <a:rPr lang="ru-RU" sz="1000" dirty="0" smtClean="0">
                <a:solidFill>
                  <a:schemeClr val="bg1"/>
                </a:solidFill>
              </a:rPr>
              <a:t>2015 </a:t>
            </a:r>
            <a:r>
              <a:rPr lang="en-US" sz="1000" dirty="0" smtClean="0">
                <a:solidFill>
                  <a:schemeClr val="bg1"/>
                </a:solidFill>
              </a:rPr>
              <a:t>MONT </a:t>
            </a:r>
            <a:r>
              <a:rPr lang="en-US" sz="1000" dirty="0">
                <a:solidFill>
                  <a:schemeClr val="bg1"/>
                </a:solidFill>
              </a:rPr>
              <a:t>Group of </a:t>
            </a:r>
            <a:r>
              <a:rPr lang="en-US" sz="1000" dirty="0" smtClean="0">
                <a:solidFill>
                  <a:schemeClr val="bg1"/>
                </a:solidFill>
              </a:rPr>
              <a:t>Companies.</a:t>
            </a:r>
            <a:endParaRPr lang="en-US" sz="1000" dirty="0">
              <a:solidFill>
                <a:schemeClr val="bg1"/>
              </a:solidFill>
            </a:endParaRPr>
          </a:p>
          <a:p>
            <a:pPr algn="ctr"/>
            <a:r>
              <a:rPr lang="ru-RU" sz="1000" dirty="0" smtClean="0">
                <a:solidFill>
                  <a:schemeClr val="bg1"/>
                </a:solidFill>
              </a:rPr>
              <a:t>Все права защищены</a:t>
            </a:r>
            <a:r>
              <a:rPr lang="en-US" sz="1000" dirty="0" smtClean="0">
                <a:solidFill>
                  <a:schemeClr val="bg1"/>
                </a:solidFill>
              </a:rPr>
              <a:t>.</a:t>
            </a:r>
            <a:endParaRPr lang="en-US" sz="1000" dirty="0">
              <a:solidFill>
                <a:schemeClr val="bg1"/>
              </a:solidFill>
            </a:endParaRPr>
          </a:p>
        </p:txBody>
      </p:sp>
      <p:pic>
        <p:nvPicPr>
          <p:cNvPr id="10" name="Picture 9" descr="logo-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96" y="6335665"/>
            <a:ext cx="904317" cy="253952"/>
          </a:xfrm>
          <a:prstGeom prst="rect">
            <a:avLst/>
          </a:prstGeom>
        </p:spPr>
      </p:pic>
      <p:pic>
        <p:nvPicPr>
          <p:cNvPr id="11" name="Picture 10" descr="logo-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125" y="6323277"/>
            <a:ext cx="1232596" cy="266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10489</TotalTime>
  <Words>496</Words>
  <Application>Microsoft Office PowerPoint</Application>
  <PresentationFormat>Экран (4:3)</PresentationFormat>
  <Paragraphs>86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Lucida Grande</vt:lpstr>
      <vt:lpstr>Office Theme</vt:lpstr>
      <vt:lpstr>Презентация PowerPoint</vt:lpstr>
      <vt:lpstr>Группа компаний MONT</vt:lpstr>
      <vt:lpstr>Презентация PowerPoint</vt:lpstr>
      <vt:lpstr>О проекте SubDisti </vt:lpstr>
      <vt:lpstr>Презентация PowerPoint</vt:lpstr>
      <vt:lpstr>Презентация PowerPoint</vt:lpstr>
      <vt:lpstr>Презентация PowerPoint</vt:lpstr>
      <vt:lpstr>Условия сотрудничества</vt:lpstr>
      <vt:lpstr>Презентация PowerPoint</vt:lpstr>
    </vt:vector>
  </TitlesOfParts>
  <Company>MONT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Iskandar Gubaydullin</dc:creator>
  <cp:lastModifiedBy>Dmitriev Alexander</cp:lastModifiedBy>
  <cp:revision>181</cp:revision>
  <dcterms:created xsi:type="dcterms:W3CDTF">2013-12-20T08:45:25Z</dcterms:created>
  <dcterms:modified xsi:type="dcterms:W3CDTF">2015-11-12T13:55:25Z</dcterms:modified>
</cp:coreProperties>
</file>